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Lst>
  <p:notesMasterIdLst>
    <p:notesMasterId r:id="rId111"/>
  </p:notesMasterIdLst>
  <p:sldIdLst>
    <p:sldId id="823" r:id="rId4"/>
    <p:sldId id="312" r:id="rId5"/>
    <p:sldId id="313" r:id="rId6"/>
    <p:sldId id="359" r:id="rId7"/>
    <p:sldId id="371" r:id="rId8"/>
    <p:sldId id="358" r:id="rId9"/>
    <p:sldId id="340" r:id="rId10"/>
    <p:sldId id="355" r:id="rId11"/>
    <p:sldId id="357" r:id="rId12"/>
    <p:sldId id="342" r:id="rId13"/>
    <p:sldId id="364" r:id="rId14"/>
    <p:sldId id="363" r:id="rId15"/>
    <p:sldId id="360" r:id="rId16"/>
    <p:sldId id="366" r:id="rId17"/>
    <p:sldId id="367" r:id="rId18"/>
    <p:sldId id="362" r:id="rId19"/>
    <p:sldId id="361" r:id="rId20"/>
    <p:sldId id="344" r:id="rId21"/>
    <p:sldId id="345" r:id="rId22"/>
    <p:sldId id="317" r:id="rId23"/>
    <p:sldId id="347" r:id="rId24"/>
    <p:sldId id="369" r:id="rId25"/>
    <p:sldId id="370" r:id="rId26"/>
    <p:sldId id="314" r:id="rId27"/>
    <p:sldId id="373" r:id="rId28"/>
    <p:sldId id="375" r:id="rId29"/>
    <p:sldId id="376" r:id="rId30"/>
    <p:sldId id="377" r:id="rId31"/>
    <p:sldId id="790" r:id="rId32"/>
    <p:sldId id="789" r:id="rId33"/>
    <p:sldId id="791" r:id="rId34"/>
    <p:sldId id="788" r:id="rId35"/>
    <p:sldId id="798" r:id="rId36"/>
    <p:sldId id="802" r:id="rId37"/>
    <p:sldId id="803" r:id="rId38"/>
    <p:sldId id="805" r:id="rId39"/>
    <p:sldId id="806" r:id="rId40"/>
    <p:sldId id="808" r:id="rId41"/>
    <p:sldId id="809" r:id="rId42"/>
    <p:sldId id="810" r:id="rId43"/>
    <p:sldId id="811" r:id="rId44"/>
    <p:sldId id="812" r:id="rId45"/>
    <p:sldId id="813" r:id="rId46"/>
    <p:sldId id="814" r:id="rId47"/>
    <p:sldId id="815" r:id="rId48"/>
    <p:sldId id="816" r:id="rId49"/>
    <p:sldId id="817" r:id="rId50"/>
    <p:sldId id="818" r:id="rId51"/>
    <p:sldId id="819" r:id="rId52"/>
    <p:sldId id="820" r:id="rId53"/>
    <p:sldId id="821" r:id="rId54"/>
    <p:sldId id="793" r:id="rId55"/>
    <p:sldId id="792" r:id="rId56"/>
    <p:sldId id="795" r:id="rId57"/>
    <p:sldId id="269" r:id="rId58"/>
    <p:sldId id="291" r:id="rId59"/>
    <p:sldId id="270" r:id="rId60"/>
    <p:sldId id="294" r:id="rId61"/>
    <p:sldId id="293" r:id="rId62"/>
    <p:sldId id="271" r:id="rId63"/>
    <p:sldId id="272" r:id="rId64"/>
    <p:sldId id="273" r:id="rId65"/>
    <p:sldId id="274" r:id="rId66"/>
    <p:sldId id="275" r:id="rId67"/>
    <p:sldId id="276" r:id="rId68"/>
    <p:sldId id="277" r:id="rId69"/>
    <p:sldId id="278" r:id="rId70"/>
    <p:sldId id="279" r:id="rId71"/>
    <p:sldId id="280" r:id="rId72"/>
    <p:sldId id="281" r:id="rId73"/>
    <p:sldId id="282" r:id="rId74"/>
    <p:sldId id="290" r:id="rId75"/>
    <p:sldId id="289" r:id="rId76"/>
    <p:sldId id="288" r:id="rId77"/>
    <p:sldId id="287" r:id="rId78"/>
    <p:sldId id="286" r:id="rId79"/>
    <p:sldId id="285" r:id="rId80"/>
    <p:sldId id="284" r:id="rId81"/>
    <p:sldId id="283" r:id="rId82"/>
    <p:sldId id="292" r:id="rId83"/>
    <p:sldId id="296" r:id="rId84"/>
    <p:sldId id="297" r:id="rId85"/>
    <p:sldId id="298" r:id="rId86"/>
    <p:sldId id="299" r:id="rId87"/>
    <p:sldId id="300" r:id="rId88"/>
    <p:sldId id="301" r:id="rId89"/>
    <p:sldId id="302" r:id="rId90"/>
    <p:sldId id="303" r:id="rId91"/>
    <p:sldId id="305" r:id="rId92"/>
    <p:sldId id="309" r:id="rId93"/>
    <p:sldId id="308" r:id="rId94"/>
    <p:sldId id="307" r:id="rId95"/>
    <p:sldId id="306" r:id="rId96"/>
    <p:sldId id="268" r:id="rId97"/>
    <p:sldId id="822" r:id="rId98"/>
    <p:sldId id="328" r:id="rId99"/>
    <p:sldId id="330" r:id="rId100"/>
    <p:sldId id="332" r:id="rId101"/>
    <p:sldId id="324" r:id="rId102"/>
    <p:sldId id="326" r:id="rId103"/>
    <p:sldId id="325" r:id="rId104"/>
    <p:sldId id="304" r:id="rId105"/>
    <p:sldId id="329" r:id="rId106"/>
    <p:sldId id="327" r:id="rId107"/>
    <p:sldId id="333" r:id="rId108"/>
    <p:sldId id="334" r:id="rId109"/>
    <p:sldId id="335" r:id="rId11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C02"/>
    <a:srgbClr val="CCFF33"/>
    <a:srgbClr val="FF9900"/>
    <a:srgbClr val="95EC69"/>
    <a:srgbClr val="FFFFFF"/>
    <a:srgbClr val="3E3E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27" autoAdjust="0"/>
    <p:restoredTop sz="90433" autoAdjust="0"/>
  </p:normalViewPr>
  <p:slideViewPr>
    <p:cSldViewPr snapToGrid="0">
      <p:cViewPr varScale="1">
        <p:scale>
          <a:sx n="74" d="100"/>
          <a:sy n="74" d="100"/>
        </p:scale>
        <p:origin x="48"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EB4684-74A3-457F-A696-5ECDE25450E0}" type="datetimeFigureOut">
              <a:rPr lang="zh-CN" altLang="en-US" smtClean="0"/>
              <a:t>2025/3/13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3D724-EFE0-4A95-A9F1-4140682DD7EE}" type="slidenum">
              <a:rPr lang="zh-CN" altLang="en-US" smtClean="0"/>
              <a:t>‹#›</a:t>
            </a:fld>
            <a:endParaRPr lang="zh-CN" altLang="en-US"/>
          </a:p>
        </p:txBody>
      </p:sp>
    </p:spTree>
    <p:extLst>
      <p:ext uri="{BB962C8B-B14F-4D97-AF65-F5344CB8AC3E}">
        <p14:creationId xmlns:p14="http://schemas.microsoft.com/office/powerpoint/2010/main" val="3957524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2</a:t>
            </a:fld>
            <a:endParaRPr lang="zh-CN" altLang="en-US"/>
          </a:p>
        </p:txBody>
      </p:sp>
    </p:spTree>
    <p:extLst>
      <p:ext uri="{BB962C8B-B14F-4D97-AF65-F5344CB8AC3E}">
        <p14:creationId xmlns:p14="http://schemas.microsoft.com/office/powerpoint/2010/main" val="3781730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53</a:t>
            </a:fld>
            <a:endParaRPr lang="zh-CN" altLang="en-US"/>
          </a:p>
        </p:txBody>
      </p:sp>
    </p:spTree>
    <p:extLst>
      <p:ext uri="{BB962C8B-B14F-4D97-AF65-F5344CB8AC3E}">
        <p14:creationId xmlns:p14="http://schemas.microsoft.com/office/powerpoint/2010/main" val="3777072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80</a:t>
            </a:fld>
            <a:endParaRPr lang="zh-CN" altLang="en-US"/>
          </a:p>
        </p:txBody>
      </p:sp>
    </p:spTree>
    <p:extLst>
      <p:ext uri="{BB962C8B-B14F-4D97-AF65-F5344CB8AC3E}">
        <p14:creationId xmlns:p14="http://schemas.microsoft.com/office/powerpoint/2010/main" val="1484546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81</a:t>
            </a:fld>
            <a:endParaRPr lang="zh-CN" altLang="en-US"/>
          </a:p>
        </p:txBody>
      </p:sp>
    </p:spTree>
    <p:extLst>
      <p:ext uri="{BB962C8B-B14F-4D97-AF65-F5344CB8AC3E}">
        <p14:creationId xmlns:p14="http://schemas.microsoft.com/office/powerpoint/2010/main" val="3158660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82</a:t>
            </a:fld>
            <a:endParaRPr lang="zh-CN" altLang="en-US"/>
          </a:p>
        </p:txBody>
      </p:sp>
    </p:spTree>
    <p:extLst>
      <p:ext uri="{BB962C8B-B14F-4D97-AF65-F5344CB8AC3E}">
        <p14:creationId xmlns:p14="http://schemas.microsoft.com/office/powerpoint/2010/main" val="3358403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83</a:t>
            </a:fld>
            <a:endParaRPr lang="zh-CN" altLang="en-US"/>
          </a:p>
        </p:txBody>
      </p:sp>
    </p:spTree>
    <p:extLst>
      <p:ext uri="{BB962C8B-B14F-4D97-AF65-F5344CB8AC3E}">
        <p14:creationId xmlns:p14="http://schemas.microsoft.com/office/powerpoint/2010/main" val="401599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84</a:t>
            </a:fld>
            <a:endParaRPr lang="zh-CN" altLang="en-US"/>
          </a:p>
        </p:txBody>
      </p:sp>
    </p:spTree>
    <p:extLst>
      <p:ext uri="{BB962C8B-B14F-4D97-AF65-F5344CB8AC3E}">
        <p14:creationId xmlns:p14="http://schemas.microsoft.com/office/powerpoint/2010/main" val="1397761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85</a:t>
            </a:fld>
            <a:endParaRPr lang="zh-CN" altLang="en-US"/>
          </a:p>
        </p:txBody>
      </p:sp>
    </p:spTree>
    <p:extLst>
      <p:ext uri="{BB962C8B-B14F-4D97-AF65-F5344CB8AC3E}">
        <p14:creationId xmlns:p14="http://schemas.microsoft.com/office/powerpoint/2010/main" val="3609503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86</a:t>
            </a:fld>
            <a:endParaRPr lang="zh-CN" altLang="en-US"/>
          </a:p>
        </p:txBody>
      </p:sp>
    </p:spTree>
    <p:extLst>
      <p:ext uri="{BB962C8B-B14F-4D97-AF65-F5344CB8AC3E}">
        <p14:creationId xmlns:p14="http://schemas.microsoft.com/office/powerpoint/2010/main" val="2157799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87</a:t>
            </a:fld>
            <a:endParaRPr lang="zh-CN" altLang="en-US"/>
          </a:p>
        </p:txBody>
      </p:sp>
    </p:spTree>
    <p:extLst>
      <p:ext uri="{BB962C8B-B14F-4D97-AF65-F5344CB8AC3E}">
        <p14:creationId xmlns:p14="http://schemas.microsoft.com/office/powerpoint/2010/main" val="1692097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88</a:t>
            </a:fld>
            <a:endParaRPr lang="zh-CN" altLang="en-US"/>
          </a:p>
        </p:txBody>
      </p:sp>
    </p:spTree>
    <p:extLst>
      <p:ext uri="{BB962C8B-B14F-4D97-AF65-F5344CB8AC3E}">
        <p14:creationId xmlns:p14="http://schemas.microsoft.com/office/powerpoint/2010/main" val="4079881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12</a:t>
            </a:fld>
            <a:endParaRPr lang="zh-CN" altLang="en-US"/>
          </a:p>
        </p:txBody>
      </p:sp>
    </p:spTree>
    <p:extLst>
      <p:ext uri="{BB962C8B-B14F-4D97-AF65-F5344CB8AC3E}">
        <p14:creationId xmlns:p14="http://schemas.microsoft.com/office/powerpoint/2010/main" val="2586230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89</a:t>
            </a:fld>
            <a:endParaRPr lang="zh-CN" altLang="en-US"/>
          </a:p>
        </p:txBody>
      </p:sp>
    </p:spTree>
    <p:extLst>
      <p:ext uri="{BB962C8B-B14F-4D97-AF65-F5344CB8AC3E}">
        <p14:creationId xmlns:p14="http://schemas.microsoft.com/office/powerpoint/2010/main" val="344849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90</a:t>
            </a:fld>
            <a:endParaRPr lang="zh-CN" altLang="en-US"/>
          </a:p>
        </p:txBody>
      </p:sp>
    </p:spTree>
    <p:extLst>
      <p:ext uri="{BB962C8B-B14F-4D97-AF65-F5344CB8AC3E}">
        <p14:creationId xmlns:p14="http://schemas.microsoft.com/office/powerpoint/2010/main" val="1714789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91</a:t>
            </a:fld>
            <a:endParaRPr lang="zh-CN" altLang="en-US"/>
          </a:p>
        </p:txBody>
      </p:sp>
    </p:spTree>
    <p:extLst>
      <p:ext uri="{BB962C8B-B14F-4D97-AF65-F5344CB8AC3E}">
        <p14:creationId xmlns:p14="http://schemas.microsoft.com/office/powerpoint/2010/main" val="3833781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92</a:t>
            </a:fld>
            <a:endParaRPr lang="zh-CN" altLang="en-US"/>
          </a:p>
        </p:txBody>
      </p:sp>
    </p:spTree>
    <p:extLst>
      <p:ext uri="{BB962C8B-B14F-4D97-AF65-F5344CB8AC3E}">
        <p14:creationId xmlns:p14="http://schemas.microsoft.com/office/powerpoint/2010/main" val="537507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93</a:t>
            </a:fld>
            <a:endParaRPr lang="zh-CN" altLang="en-US"/>
          </a:p>
        </p:txBody>
      </p:sp>
    </p:spTree>
    <p:extLst>
      <p:ext uri="{BB962C8B-B14F-4D97-AF65-F5344CB8AC3E}">
        <p14:creationId xmlns:p14="http://schemas.microsoft.com/office/powerpoint/2010/main" val="3468344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94</a:t>
            </a:fld>
            <a:endParaRPr lang="zh-CN" altLang="en-US"/>
          </a:p>
        </p:txBody>
      </p:sp>
    </p:spTree>
    <p:extLst>
      <p:ext uri="{BB962C8B-B14F-4D97-AF65-F5344CB8AC3E}">
        <p14:creationId xmlns:p14="http://schemas.microsoft.com/office/powerpoint/2010/main" val="70921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105</a:t>
            </a:fld>
            <a:endParaRPr lang="zh-CN" altLang="en-US"/>
          </a:p>
        </p:txBody>
      </p:sp>
    </p:spTree>
    <p:extLst>
      <p:ext uri="{BB962C8B-B14F-4D97-AF65-F5344CB8AC3E}">
        <p14:creationId xmlns:p14="http://schemas.microsoft.com/office/powerpoint/2010/main" val="2948063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24</a:t>
            </a:fld>
            <a:endParaRPr lang="zh-CN" altLang="en-US"/>
          </a:p>
        </p:txBody>
      </p:sp>
    </p:spTree>
    <p:extLst>
      <p:ext uri="{BB962C8B-B14F-4D97-AF65-F5344CB8AC3E}">
        <p14:creationId xmlns:p14="http://schemas.microsoft.com/office/powerpoint/2010/main" val="1909579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B8AAF-C151-D06A-1E40-D242D7982C1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9115B36-E868-412F-D9C6-53628CC5A1B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F4559C9-D699-F7BF-41F1-31A54A36EF5C}"/>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3F445CF-C6C1-9761-64BE-5FC0E1373B8B}"/>
              </a:ext>
            </a:extLst>
          </p:cNvPr>
          <p:cNvSpPr>
            <a:spLocks noGrp="1"/>
          </p:cNvSpPr>
          <p:nvPr>
            <p:ph type="sldNum" sz="quarter" idx="5"/>
          </p:nvPr>
        </p:nvSpPr>
        <p:spPr/>
        <p:txBody>
          <a:bodyPr/>
          <a:lstStyle/>
          <a:p>
            <a:fld id="{63D3D724-EFE0-4A95-A9F1-4140682DD7EE}" type="slidenum">
              <a:rPr lang="zh-CN" altLang="en-US" smtClean="0"/>
              <a:t>25</a:t>
            </a:fld>
            <a:endParaRPr lang="zh-CN" altLang="en-US"/>
          </a:p>
        </p:txBody>
      </p:sp>
    </p:spTree>
    <p:extLst>
      <p:ext uri="{BB962C8B-B14F-4D97-AF65-F5344CB8AC3E}">
        <p14:creationId xmlns:p14="http://schemas.microsoft.com/office/powerpoint/2010/main" val="3884781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47F1F-54C8-EF9A-D504-374310D854F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33A380F-1074-BFBD-055C-DD4C75546F1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6CEC7C3-2C02-7F10-F95F-8227641CA26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6360646-04DD-8085-219F-36E4D47EA08C}"/>
              </a:ext>
            </a:extLst>
          </p:cNvPr>
          <p:cNvSpPr>
            <a:spLocks noGrp="1"/>
          </p:cNvSpPr>
          <p:nvPr>
            <p:ph type="sldNum" sz="quarter" idx="5"/>
          </p:nvPr>
        </p:nvSpPr>
        <p:spPr/>
        <p:txBody>
          <a:bodyPr/>
          <a:lstStyle/>
          <a:p>
            <a:fld id="{63D3D724-EFE0-4A95-A9F1-4140682DD7EE}" type="slidenum">
              <a:rPr lang="zh-CN" altLang="en-US" smtClean="0"/>
              <a:t>26</a:t>
            </a:fld>
            <a:endParaRPr lang="zh-CN" altLang="en-US"/>
          </a:p>
        </p:txBody>
      </p:sp>
    </p:spTree>
    <p:extLst>
      <p:ext uri="{BB962C8B-B14F-4D97-AF65-F5344CB8AC3E}">
        <p14:creationId xmlns:p14="http://schemas.microsoft.com/office/powerpoint/2010/main" val="844948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30</a:t>
            </a:fld>
            <a:endParaRPr lang="zh-CN" altLang="en-US"/>
          </a:p>
        </p:txBody>
      </p:sp>
    </p:spTree>
    <p:extLst>
      <p:ext uri="{BB962C8B-B14F-4D97-AF65-F5344CB8AC3E}">
        <p14:creationId xmlns:p14="http://schemas.microsoft.com/office/powerpoint/2010/main" val="3101435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31</a:t>
            </a:fld>
            <a:endParaRPr lang="zh-CN" altLang="en-US"/>
          </a:p>
        </p:txBody>
      </p:sp>
    </p:spTree>
    <p:extLst>
      <p:ext uri="{BB962C8B-B14F-4D97-AF65-F5344CB8AC3E}">
        <p14:creationId xmlns:p14="http://schemas.microsoft.com/office/powerpoint/2010/main" val="28806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32</a:t>
            </a:fld>
            <a:endParaRPr lang="zh-CN" altLang="en-US"/>
          </a:p>
        </p:txBody>
      </p:sp>
    </p:spTree>
    <p:extLst>
      <p:ext uri="{BB962C8B-B14F-4D97-AF65-F5344CB8AC3E}">
        <p14:creationId xmlns:p14="http://schemas.microsoft.com/office/powerpoint/2010/main" val="3251075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D3D724-EFE0-4A95-A9F1-4140682DD7EE}" type="slidenum">
              <a:rPr lang="zh-CN" altLang="en-US" smtClean="0"/>
              <a:t>33</a:t>
            </a:fld>
            <a:endParaRPr lang="zh-CN" altLang="en-US"/>
          </a:p>
        </p:txBody>
      </p:sp>
    </p:spTree>
    <p:extLst>
      <p:ext uri="{BB962C8B-B14F-4D97-AF65-F5344CB8AC3E}">
        <p14:creationId xmlns:p14="http://schemas.microsoft.com/office/powerpoint/2010/main" val="125396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639DB-0FCD-51D2-D8D5-83CFF8F3E5D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1E5B7E-75B5-7F3F-84E2-204B026435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E8611BB-C014-AB78-AFF5-9531935F197E}"/>
              </a:ext>
            </a:extLst>
          </p:cNvPr>
          <p:cNvSpPr>
            <a:spLocks noGrp="1"/>
          </p:cNvSpPr>
          <p:nvPr>
            <p:ph type="dt" sz="half" idx="10"/>
          </p:nvPr>
        </p:nvSpPr>
        <p:spPr/>
        <p:txBody>
          <a:bodyPr/>
          <a:lstStyle/>
          <a:p>
            <a:fld id="{85896F0A-F347-4A25-B6A9-28E1221B81CC}" type="datetimeFigureOut">
              <a:rPr lang="zh-CN" altLang="en-US" smtClean="0"/>
              <a:t>2025/3/13</a:t>
            </a:fld>
            <a:endParaRPr lang="zh-CN" altLang="en-US"/>
          </a:p>
        </p:txBody>
      </p:sp>
      <p:sp>
        <p:nvSpPr>
          <p:cNvPr id="5" name="页脚占位符 4">
            <a:extLst>
              <a:ext uri="{FF2B5EF4-FFF2-40B4-BE49-F238E27FC236}">
                <a16:creationId xmlns:a16="http://schemas.microsoft.com/office/drawing/2014/main" id="{5CCD6016-60BA-98D5-8953-A627225B42C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5AB422-2C0B-6AF0-3D67-8D9C98AF5067}"/>
              </a:ext>
            </a:extLst>
          </p:cNvPr>
          <p:cNvSpPr>
            <a:spLocks noGrp="1"/>
          </p:cNvSpPr>
          <p:nvPr>
            <p:ph type="sldNum" sz="quarter" idx="12"/>
          </p:nvPr>
        </p:nvSpPr>
        <p:spPr/>
        <p:txBody>
          <a:bodyPr/>
          <a:lstStyle/>
          <a:p>
            <a:fld id="{172FA3E8-CA70-44B1-8DC0-9C9441F4556D}" type="slidenum">
              <a:rPr lang="zh-CN" altLang="en-US" smtClean="0"/>
              <a:t>‹#›</a:t>
            </a:fld>
            <a:endParaRPr lang="zh-CN" altLang="en-US"/>
          </a:p>
        </p:txBody>
      </p:sp>
    </p:spTree>
    <p:extLst>
      <p:ext uri="{BB962C8B-B14F-4D97-AF65-F5344CB8AC3E}">
        <p14:creationId xmlns:p14="http://schemas.microsoft.com/office/powerpoint/2010/main" val="3145875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F50D33-B684-F81D-A04D-009A3C9961A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7EB9D7B-4A04-B7F2-B2A4-D554BF8BFA8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77890AE-C315-3115-128D-25CCC5FB3B3E}"/>
              </a:ext>
            </a:extLst>
          </p:cNvPr>
          <p:cNvSpPr>
            <a:spLocks noGrp="1"/>
          </p:cNvSpPr>
          <p:nvPr>
            <p:ph type="dt" sz="half" idx="10"/>
          </p:nvPr>
        </p:nvSpPr>
        <p:spPr/>
        <p:txBody>
          <a:bodyPr/>
          <a:lstStyle/>
          <a:p>
            <a:fld id="{85896F0A-F347-4A25-B6A9-28E1221B81CC}" type="datetimeFigureOut">
              <a:rPr lang="zh-CN" altLang="en-US" smtClean="0"/>
              <a:t>2025/3/13</a:t>
            </a:fld>
            <a:endParaRPr lang="zh-CN" altLang="en-US"/>
          </a:p>
        </p:txBody>
      </p:sp>
      <p:sp>
        <p:nvSpPr>
          <p:cNvPr id="5" name="页脚占位符 4">
            <a:extLst>
              <a:ext uri="{FF2B5EF4-FFF2-40B4-BE49-F238E27FC236}">
                <a16:creationId xmlns:a16="http://schemas.microsoft.com/office/drawing/2014/main" id="{2EF6DAB0-CCE1-870B-A1D4-89E333DA817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075D64-4B10-1FFF-1EA7-6F19B142FFD2}"/>
              </a:ext>
            </a:extLst>
          </p:cNvPr>
          <p:cNvSpPr>
            <a:spLocks noGrp="1"/>
          </p:cNvSpPr>
          <p:nvPr>
            <p:ph type="sldNum" sz="quarter" idx="12"/>
          </p:nvPr>
        </p:nvSpPr>
        <p:spPr/>
        <p:txBody>
          <a:bodyPr/>
          <a:lstStyle/>
          <a:p>
            <a:fld id="{172FA3E8-CA70-44B1-8DC0-9C9441F4556D}" type="slidenum">
              <a:rPr lang="zh-CN" altLang="en-US" smtClean="0"/>
              <a:t>‹#›</a:t>
            </a:fld>
            <a:endParaRPr lang="zh-CN" altLang="en-US"/>
          </a:p>
        </p:txBody>
      </p:sp>
    </p:spTree>
    <p:extLst>
      <p:ext uri="{BB962C8B-B14F-4D97-AF65-F5344CB8AC3E}">
        <p14:creationId xmlns:p14="http://schemas.microsoft.com/office/powerpoint/2010/main" val="3191830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B167774-696A-36B6-FC6D-6C21AA5BDB1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9698EA8-5DE7-6409-1973-6E1E956DC0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02CDB4-94D9-F50C-4447-52353DDF0751}"/>
              </a:ext>
            </a:extLst>
          </p:cNvPr>
          <p:cNvSpPr>
            <a:spLocks noGrp="1"/>
          </p:cNvSpPr>
          <p:nvPr>
            <p:ph type="dt" sz="half" idx="10"/>
          </p:nvPr>
        </p:nvSpPr>
        <p:spPr/>
        <p:txBody>
          <a:bodyPr/>
          <a:lstStyle/>
          <a:p>
            <a:fld id="{85896F0A-F347-4A25-B6A9-28E1221B81CC}" type="datetimeFigureOut">
              <a:rPr lang="zh-CN" altLang="en-US" smtClean="0"/>
              <a:t>2025/3/13</a:t>
            </a:fld>
            <a:endParaRPr lang="zh-CN" altLang="en-US"/>
          </a:p>
        </p:txBody>
      </p:sp>
      <p:sp>
        <p:nvSpPr>
          <p:cNvPr id="5" name="页脚占位符 4">
            <a:extLst>
              <a:ext uri="{FF2B5EF4-FFF2-40B4-BE49-F238E27FC236}">
                <a16:creationId xmlns:a16="http://schemas.microsoft.com/office/drawing/2014/main" id="{96A018B2-D661-8A0F-D89D-A681AF2901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E98A1CB-9D51-9387-7DCD-6A78D5923F2E}"/>
              </a:ext>
            </a:extLst>
          </p:cNvPr>
          <p:cNvSpPr>
            <a:spLocks noGrp="1"/>
          </p:cNvSpPr>
          <p:nvPr>
            <p:ph type="sldNum" sz="quarter" idx="12"/>
          </p:nvPr>
        </p:nvSpPr>
        <p:spPr/>
        <p:txBody>
          <a:bodyPr/>
          <a:lstStyle/>
          <a:p>
            <a:fld id="{172FA3E8-CA70-44B1-8DC0-9C9441F4556D}" type="slidenum">
              <a:rPr lang="zh-CN" altLang="en-US" smtClean="0"/>
              <a:t>‹#›</a:t>
            </a:fld>
            <a:endParaRPr lang="zh-CN" altLang="en-US"/>
          </a:p>
        </p:txBody>
      </p:sp>
    </p:spTree>
    <p:extLst>
      <p:ext uri="{BB962C8B-B14F-4D97-AF65-F5344CB8AC3E}">
        <p14:creationId xmlns:p14="http://schemas.microsoft.com/office/powerpoint/2010/main" val="2080699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421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230973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255573" y="164638"/>
            <a:ext cx="9936427"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255573" y="932723"/>
            <a:ext cx="9936427"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666004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197" y="740702"/>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3197" y="1508787"/>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17328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197" y="740702"/>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3197" y="1508787"/>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736247" y="2133181"/>
            <a:ext cx="2592000" cy="29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5" name="Picture Placeholder 2"/>
          <p:cNvSpPr>
            <a:spLocks noGrp="1"/>
          </p:cNvSpPr>
          <p:nvPr>
            <p:ph type="pic" idx="1" hasCustomPrompt="1"/>
          </p:nvPr>
        </p:nvSpPr>
        <p:spPr>
          <a:xfrm>
            <a:off x="876686" y="2323053"/>
            <a:ext cx="2307689" cy="2546128"/>
          </a:xfrm>
          <a:custGeom>
            <a:avLst/>
            <a:gdLst>
              <a:gd name="connsiteX0" fmla="*/ 0 w 1728191"/>
              <a:gd name="connsiteY0" fmla="*/ 0 h 1908000"/>
              <a:gd name="connsiteX1" fmla="*/ 1728191 w 1728191"/>
              <a:gd name="connsiteY1" fmla="*/ 0 h 1908000"/>
              <a:gd name="connsiteX2" fmla="*/ 1728191 w 1728191"/>
              <a:gd name="connsiteY2" fmla="*/ 1908000 h 1908000"/>
              <a:gd name="connsiteX3" fmla="*/ 0 w 1728191"/>
              <a:gd name="connsiteY3" fmla="*/ 1908000 h 1908000"/>
              <a:gd name="connsiteX4" fmla="*/ 0 w 1728191"/>
              <a:gd name="connsiteY4" fmla="*/ 0 h 1908000"/>
              <a:gd name="connsiteX0" fmla="*/ 0 w 1728191"/>
              <a:gd name="connsiteY0" fmla="*/ 1596 h 1909596"/>
              <a:gd name="connsiteX1" fmla="*/ 301499 w 1728191"/>
              <a:gd name="connsiteY1" fmla="*/ 0 h 1909596"/>
              <a:gd name="connsiteX2" fmla="*/ 1728191 w 1728191"/>
              <a:gd name="connsiteY2" fmla="*/ 1596 h 1909596"/>
              <a:gd name="connsiteX3" fmla="*/ 1728191 w 1728191"/>
              <a:gd name="connsiteY3" fmla="*/ 1909596 h 1909596"/>
              <a:gd name="connsiteX4" fmla="*/ 0 w 1728191"/>
              <a:gd name="connsiteY4" fmla="*/ 1909596 h 1909596"/>
              <a:gd name="connsiteX5" fmla="*/ 0 w 1728191"/>
              <a:gd name="connsiteY5" fmla="*/ 1596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909596 h 1909596"/>
              <a:gd name="connsiteX4" fmla="*/ 2576 w 1730767"/>
              <a:gd name="connsiteY4" fmla="*/ 1909596 h 1909596"/>
              <a:gd name="connsiteX5" fmla="*/ 0 w 1730767"/>
              <a:gd name="connsiteY5" fmla="*/ 308113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909596 h 1909596"/>
              <a:gd name="connsiteX4" fmla="*/ 1401355 w 1730767"/>
              <a:gd name="connsiteY4" fmla="*/ 1906073 h 1909596"/>
              <a:gd name="connsiteX5" fmla="*/ 2576 w 1730767"/>
              <a:gd name="connsiteY5" fmla="*/ 1909596 h 1909596"/>
              <a:gd name="connsiteX6" fmla="*/ 0 w 1730767"/>
              <a:gd name="connsiteY6" fmla="*/ 308113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579897 h 1909596"/>
              <a:gd name="connsiteX4" fmla="*/ 1401355 w 1730767"/>
              <a:gd name="connsiteY4" fmla="*/ 1906073 h 1909596"/>
              <a:gd name="connsiteX5" fmla="*/ 2576 w 1730767"/>
              <a:gd name="connsiteY5" fmla="*/ 1909596 h 1909596"/>
              <a:gd name="connsiteX6" fmla="*/ 0 w 1730767"/>
              <a:gd name="connsiteY6" fmla="*/ 308113 h 19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767" h="1909596">
                <a:moveTo>
                  <a:pt x="0" y="308113"/>
                </a:moveTo>
                <a:lnTo>
                  <a:pt x="304075" y="0"/>
                </a:lnTo>
                <a:lnTo>
                  <a:pt x="1730767" y="1596"/>
                </a:lnTo>
                <a:lnTo>
                  <a:pt x="1730767" y="1579897"/>
                </a:lnTo>
                <a:lnTo>
                  <a:pt x="1401355" y="1906073"/>
                </a:lnTo>
                <a:lnTo>
                  <a:pt x="2576" y="1909596"/>
                </a:lnTo>
                <a:cubicBezTo>
                  <a:pt x="1717" y="1375768"/>
                  <a:pt x="859" y="841941"/>
                  <a:pt x="0" y="308113"/>
                </a:cubicBezTo>
                <a:close/>
              </a:path>
            </a:pathLst>
          </a:custGeom>
          <a:solidFill>
            <a:schemeClr val="bg1">
              <a:lumMod val="95000"/>
            </a:schemeClr>
          </a:solidFill>
        </p:spPr>
        <p:txBody>
          <a:bodyPr anchor="ctr"/>
          <a:lstStyle>
            <a:lvl1pPr marL="0" indent="0" algn="ctr">
              <a:buNone/>
              <a:defRPr sz="1867"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6" name="Rectangle 5"/>
          <p:cNvSpPr/>
          <p:nvPr userDrawn="1"/>
        </p:nvSpPr>
        <p:spPr>
          <a:xfrm>
            <a:off x="3442847" y="2133181"/>
            <a:ext cx="2592000" cy="292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7" name="Picture Placeholder 2"/>
          <p:cNvSpPr>
            <a:spLocks noGrp="1"/>
          </p:cNvSpPr>
          <p:nvPr>
            <p:ph type="pic" idx="12" hasCustomPrompt="1"/>
          </p:nvPr>
        </p:nvSpPr>
        <p:spPr>
          <a:xfrm>
            <a:off x="3583858" y="2323053"/>
            <a:ext cx="2307689" cy="2546128"/>
          </a:xfrm>
          <a:custGeom>
            <a:avLst/>
            <a:gdLst>
              <a:gd name="connsiteX0" fmla="*/ 0 w 1728191"/>
              <a:gd name="connsiteY0" fmla="*/ 0 h 1908000"/>
              <a:gd name="connsiteX1" fmla="*/ 1728191 w 1728191"/>
              <a:gd name="connsiteY1" fmla="*/ 0 h 1908000"/>
              <a:gd name="connsiteX2" fmla="*/ 1728191 w 1728191"/>
              <a:gd name="connsiteY2" fmla="*/ 1908000 h 1908000"/>
              <a:gd name="connsiteX3" fmla="*/ 0 w 1728191"/>
              <a:gd name="connsiteY3" fmla="*/ 1908000 h 1908000"/>
              <a:gd name="connsiteX4" fmla="*/ 0 w 1728191"/>
              <a:gd name="connsiteY4" fmla="*/ 0 h 1908000"/>
              <a:gd name="connsiteX0" fmla="*/ 0 w 1728191"/>
              <a:gd name="connsiteY0" fmla="*/ 1596 h 1909596"/>
              <a:gd name="connsiteX1" fmla="*/ 301499 w 1728191"/>
              <a:gd name="connsiteY1" fmla="*/ 0 h 1909596"/>
              <a:gd name="connsiteX2" fmla="*/ 1728191 w 1728191"/>
              <a:gd name="connsiteY2" fmla="*/ 1596 h 1909596"/>
              <a:gd name="connsiteX3" fmla="*/ 1728191 w 1728191"/>
              <a:gd name="connsiteY3" fmla="*/ 1909596 h 1909596"/>
              <a:gd name="connsiteX4" fmla="*/ 0 w 1728191"/>
              <a:gd name="connsiteY4" fmla="*/ 1909596 h 1909596"/>
              <a:gd name="connsiteX5" fmla="*/ 0 w 1728191"/>
              <a:gd name="connsiteY5" fmla="*/ 1596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909596 h 1909596"/>
              <a:gd name="connsiteX4" fmla="*/ 2576 w 1730767"/>
              <a:gd name="connsiteY4" fmla="*/ 1909596 h 1909596"/>
              <a:gd name="connsiteX5" fmla="*/ 0 w 1730767"/>
              <a:gd name="connsiteY5" fmla="*/ 308113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909596 h 1909596"/>
              <a:gd name="connsiteX4" fmla="*/ 1401355 w 1730767"/>
              <a:gd name="connsiteY4" fmla="*/ 1906073 h 1909596"/>
              <a:gd name="connsiteX5" fmla="*/ 2576 w 1730767"/>
              <a:gd name="connsiteY5" fmla="*/ 1909596 h 1909596"/>
              <a:gd name="connsiteX6" fmla="*/ 0 w 1730767"/>
              <a:gd name="connsiteY6" fmla="*/ 308113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579897 h 1909596"/>
              <a:gd name="connsiteX4" fmla="*/ 1401355 w 1730767"/>
              <a:gd name="connsiteY4" fmla="*/ 1906073 h 1909596"/>
              <a:gd name="connsiteX5" fmla="*/ 2576 w 1730767"/>
              <a:gd name="connsiteY5" fmla="*/ 1909596 h 1909596"/>
              <a:gd name="connsiteX6" fmla="*/ 0 w 1730767"/>
              <a:gd name="connsiteY6" fmla="*/ 308113 h 19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767" h="1909596">
                <a:moveTo>
                  <a:pt x="0" y="308113"/>
                </a:moveTo>
                <a:lnTo>
                  <a:pt x="304075" y="0"/>
                </a:lnTo>
                <a:lnTo>
                  <a:pt x="1730767" y="1596"/>
                </a:lnTo>
                <a:lnTo>
                  <a:pt x="1730767" y="1579897"/>
                </a:lnTo>
                <a:lnTo>
                  <a:pt x="1401355" y="1906073"/>
                </a:lnTo>
                <a:lnTo>
                  <a:pt x="2576" y="1909596"/>
                </a:lnTo>
                <a:cubicBezTo>
                  <a:pt x="1717" y="1375768"/>
                  <a:pt x="859" y="841941"/>
                  <a:pt x="0" y="308113"/>
                </a:cubicBezTo>
                <a:close/>
              </a:path>
            </a:pathLst>
          </a:custGeom>
          <a:solidFill>
            <a:schemeClr val="bg1">
              <a:lumMod val="95000"/>
            </a:schemeClr>
          </a:solidFill>
        </p:spPr>
        <p:txBody>
          <a:bodyPr anchor="ctr"/>
          <a:lstStyle>
            <a:lvl1pPr marL="0" indent="0" algn="ctr">
              <a:buNone/>
              <a:defRPr sz="1867"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6149447" y="2133181"/>
            <a:ext cx="2592000" cy="29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9" name="Picture Placeholder 2"/>
          <p:cNvSpPr>
            <a:spLocks noGrp="1"/>
          </p:cNvSpPr>
          <p:nvPr>
            <p:ph type="pic" idx="13" hasCustomPrompt="1"/>
          </p:nvPr>
        </p:nvSpPr>
        <p:spPr>
          <a:xfrm>
            <a:off x="6291030" y="2323053"/>
            <a:ext cx="2307689" cy="2546128"/>
          </a:xfrm>
          <a:custGeom>
            <a:avLst/>
            <a:gdLst>
              <a:gd name="connsiteX0" fmla="*/ 0 w 1728191"/>
              <a:gd name="connsiteY0" fmla="*/ 0 h 1908000"/>
              <a:gd name="connsiteX1" fmla="*/ 1728191 w 1728191"/>
              <a:gd name="connsiteY1" fmla="*/ 0 h 1908000"/>
              <a:gd name="connsiteX2" fmla="*/ 1728191 w 1728191"/>
              <a:gd name="connsiteY2" fmla="*/ 1908000 h 1908000"/>
              <a:gd name="connsiteX3" fmla="*/ 0 w 1728191"/>
              <a:gd name="connsiteY3" fmla="*/ 1908000 h 1908000"/>
              <a:gd name="connsiteX4" fmla="*/ 0 w 1728191"/>
              <a:gd name="connsiteY4" fmla="*/ 0 h 1908000"/>
              <a:gd name="connsiteX0" fmla="*/ 0 w 1728191"/>
              <a:gd name="connsiteY0" fmla="*/ 1596 h 1909596"/>
              <a:gd name="connsiteX1" fmla="*/ 301499 w 1728191"/>
              <a:gd name="connsiteY1" fmla="*/ 0 h 1909596"/>
              <a:gd name="connsiteX2" fmla="*/ 1728191 w 1728191"/>
              <a:gd name="connsiteY2" fmla="*/ 1596 h 1909596"/>
              <a:gd name="connsiteX3" fmla="*/ 1728191 w 1728191"/>
              <a:gd name="connsiteY3" fmla="*/ 1909596 h 1909596"/>
              <a:gd name="connsiteX4" fmla="*/ 0 w 1728191"/>
              <a:gd name="connsiteY4" fmla="*/ 1909596 h 1909596"/>
              <a:gd name="connsiteX5" fmla="*/ 0 w 1728191"/>
              <a:gd name="connsiteY5" fmla="*/ 1596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909596 h 1909596"/>
              <a:gd name="connsiteX4" fmla="*/ 2576 w 1730767"/>
              <a:gd name="connsiteY4" fmla="*/ 1909596 h 1909596"/>
              <a:gd name="connsiteX5" fmla="*/ 0 w 1730767"/>
              <a:gd name="connsiteY5" fmla="*/ 308113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909596 h 1909596"/>
              <a:gd name="connsiteX4" fmla="*/ 1401355 w 1730767"/>
              <a:gd name="connsiteY4" fmla="*/ 1906073 h 1909596"/>
              <a:gd name="connsiteX5" fmla="*/ 2576 w 1730767"/>
              <a:gd name="connsiteY5" fmla="*/ 1909596 h 1909596"/>
              <a:gd name="connsiteX6" fmla="*/ 0 w 1730767"/>
              <a:gd name="connsiteY6" fmla="*/ 308113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579897 h 1909596"/>
              <a:gd name="connsiteX4" fmla="*/ 1401355 w 1730767"/>
              <a:gd name="connsiteY4" fmla="*/ 1906073 h 1909596"/>
              <a:gd name="connsiteX5" fmla="*/ 2576 w 1730767"/>
              <a:gd name="connsiteY5" fmla="*/ 1909596 h 1909596"/>
              <a:gd name="connsiteX6" fmla="*/ 0 w 1730767"/>
              <a:gd name="connsiteY6" fmla="*/ 308113 h 19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767" h="1909596">
                <a:moveTo>
                  <a:pt x="0" y="308113"/>
                </a:moveTo>
                <a:lnTo>
                  <a:pt x="304075" y="0"/>
                </a:lnTo>
                <a:lnTo>
                  <a:pt x="1730767" y="1596"/>
                </a:lnTo>
                <a:lnTo>
                  <a:pt x="1730767" y="1579897"/>
                </a:lnTo>
                <a:lnTo>
                  <a:pt x="1401355" y="1906073"/>
                </a:lnTo>
                <a:lnTo>
                  <a:pt x="2576" y="1909596"/>
                </a:lnTo>
                <a:cubicBezTo>
                  <a:pt x="1717" y="1375768"/>
                  <a:pt x="859" y="841941"/>
                  <a:pt x="0" y="308113"/>
                </a:cubicBezTo>
                <a:close/>
              </a:path>
            </a:pathLst>
          </a:custGeom>
          <a:solidFill>
            <a:schemeClr val="bg1">
              <a:lumMod val="95000"/>
            </a:schemeClr>
          </a:solidFill>
        </p:spPr>
        <p:txBody>
          <a:bodyPr anchor="ctr"/>
          <a:lstStyle>
            <a:lvl1pPr marL="0" indent="0" algn="ctr">
              <a:buNone/>
              <a:defRPr sz="1867"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8856045" y="2133181"/>
            <a:ext cx="2592000" cy="292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3" name="Picture Placeholder 2"/>
          <p:cNvSpPr>
            <a:spLocks noGrp="1"/>
          </p:cNvSpPr>
          <p:nvPr>
            <p:ph type="pic" idx="14" hasCustomPrompt="1"/>
          </p:nvPr>
        </p:nvSpPr>
        <p:spPr>
          <a:xfrm>
            <a:off x="8998202" y="2323053"/>
            <a:ext cx="2307689" cy="2546128"/>
          </a:xfrm>
          <a:custGeom>
            <a:avLst/>
            <a:gdLst>
              <a:gd name="connsiteX0" fmla="*/ 0 w 1728191"/>
              <a:gd name="connsiteY0" fmla="*/ 0 h 1908000"/>
              <a:gd name="connsiteX1" fmla="*/ 1728191 w 1728191"/>
              <a:gd name="connsiteY1" fmla="*/ 0 h 1908000"/>
              <a:gd name="connsiteX2" fmla="*/ 1728191 w 1728191"/>
              <a:gd name="connsiteY2" fmla="*/ 1908000 h 1908000"/>
              <a:gd name="connsiteX3" fmla="*/ 0 w 1728191"/>
              <a:gd name="connsiteY3" fmla="*/ 1908000 h 1908000"/>
              <a:gd name="connsiteX4" fmla="*/ 0 w 1728191"/>
              <a:gd name="connsiteY4" fmla="*/ 0 h 1908000"/>
              <a:gd name="connsiteX0" fmla="*/ 0 w 1728191"/>
              <a:gd name="connsiteY0" fmla="*/ 1596 h 1909596"/>
              <a:gd name="connsiteX1" fmla="*/ 301499 w 1728191"/>
              <a:gd name="connsiteY1" fmla="*/ 0 h 1909596"/>
              <a:gd name="connsiteX2" fmla="*/ 1728191 w 1728191"/>
              <a:gd name="connsiteY2" fmla="*/ 1596 h 1909596"/>
              <a:gd name="connsiteX3" fmla="*/ 1728191 w 1728191"/>
              <a:gd name="connsiteY3" fmla="*/ 1909596 h 1909596"/>
              <a:gd name="connsiteX4" fmla="*/ 0 w 1728191"/>
              <a:gd name="connsiteY4" fmla="*/ 1909596 h 1909596"/>
              <a:gd name="connsiteX5" fmla="*/ 0 w 1728191"/>
              <a:gd name="connsiteY5" fmla="*/ 1596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909596 h 1909596"/>
              <a:gd name="connsiteX4" fmla="*/ 2576 w 1730767"/>
              <a:gd name="connsiteY4" fmla="*/ 1909596 h 1909596"/>
              <a:gd name="connsiteX5" fmla="*/ 0 w 1730767"/>
              <a:gd name="connsiteY5" fmla="*/ 308113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909596 h 1909596"/>
              <a:gd name="connsiteX4" fmla="*/ 1401355 w 1730767"/>
              <a:gd name="connsiteY4" fmla="*/ 1906073 h 1909596"/>
              <a:gd name="connsiteX5" fmla="*/ 2576 w 1730767"/>
              <a:gd name="connsiteY5" fmla="*/ 1909596 h 1909596"/>
              <a:gd name="connsiteX6" fmla="*/ 0 w 1730767"/>
              <a:gd name="connsiteY6" fmla="*/ 308113 h 1909596"/>
              <a:gd name="connsiteX0" fmla="*/ 0 w 1730767"/>
              <a:gd name="connsiteY0" fmla="*/ 308113 h 1909596"/>
              <a:gd name="connsiteX1" fmla="*/ 304075 w 1730767"/>
              <a:gd name="connsiteY1" fmla="*/ 0 h 1909596"/>
              <a:gd name="connsiteX2" fmla="*/ 1730767 w 1730767"/>
              <a:gd name="connsiteY2" fmla="*/ 1596 h 1909596"/>
              <a:gd name="connsiteX3" fmla="*/ 1730767 w 1730767"/>
              <a:gd name="connsiteY3" fmla="*/ 1579897 h 1909596"/>
              <a:gd name="connsiteX4" fmla="*/ 1401355 w 1730767"/>
              <a:gd name="connsiteY4" fmla="*/ 1906073 h 1909596"/>
              <a:gd name="connsiteX5" fmla="*/ 2576 w 1730767"/>
              <a:gd name="connsiteY5" fmla="*/ 1909596 h 1909596"/>
              <a:gd name="connsiteX6" fmla="*/ 0 w 1730767"/>
              <a:gd name="connsiteY6" fmla="*/ 308113 h 19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767" h="1909596">
                <a:moveTo>
                  <a:pt x="0" y="308113"/>
                </a:moveTo>
                <a:lnTo>
                  <a:pt x="304075" y="0"/>
                </a:lnTo>
                <a:lnTo>
                  <a:pt x="1730767" y="1596"/>
                </a:lnTo>
                <a:lnTo>
                  <a:pt x="1730767" y="1579897"/>
                </a:lnTo>
                <a:lnTo>
                  <a:pt x="1401355" y="1906073"/>
                </a:lnTo>
                <a:lnTo>
                  <a:pt x="2576" y="1909596"/>
                </a:lnTo>
                <a:cubicBezTo>
                  <a:pt x="1717" y="1375768"/>
                  <a:pt x="859" y="841941"/>
                  <a:pt x="0" y="308113"/>
                </a:cubicBezTo>
                <a:close/>
              </a:path>
            </a:pathLst>
          </a:custGeom>
          <a:solidFill>
            <a:schemeClr val="bg1">
              <a:lumMod val="95000"/>
            </a:schemeClr>
          </a:solidFill>
        </p:spPr>
        <p:txBody>
          <a:bodyPr anchor="ctr"/>
          <a:lstStyle>
            <a:lvl1pPr marL="0" indent="0" algn="ctr">
              <a:buNone/>
              <a:defRPr sz="1867"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754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s and Contents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3791744" y="0"/>
            <a:ext cx="46085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Picture Placeholder 2"/>
          <p:cNvSpPr>
            <a:spLocks noGrp="1"/>
          </p:cNvSpPr>
          <p:nvPr>
            <p:ph type="pic" idx="12" hasCustomPrompt="1"/>
          </p:nvPr>
        </p:nvSpPr>
        <p:spPr>
          <a:xfrm>
            <a:off x="4821737" y="1558944"/>
            <a:ext cx="2554423" cy="3982291"/>
          </a:xfrm>
          <a:prstGeom prst="rect">
            <a:avLst/>
          </a:prstGeom>
          <a:solidFill>
            <a:schemeClr val="bg1">
              <a:lumMod val="8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0" name="자유형: 도형 9">
            <a:extLst>
              <a:ext uri="{FF2B5EF4-FFF2-40B4-BE49-F238E27FC236}">
                <a16:creationId xmlns:a16="http://schemas.microsoft.com/office/drawing/2014/main" id="{D9B7425D-12B5-4BD3-AFE0-E211BEC2925B}"/>
              </a:ext>
            </a:extLst>
          </p:cNvPr>
          <p:cNvSpPr/>
          <p:nvPr userDrawn="1"/>
        </p:nvSpPr>
        <p:spPr>
          <a:xfrm>
            <a:off x="4599579" y="1028734"/>
            <a:ext cx="2992844" cy="5376597"/>
          </a:xfrm>
          <a:custGeom>
            <a:avLst/>
            <a:gdLst>
              <a:gd name="connsiteX0" fmla="*/ 1074311 w 2244633"/>
              <a:gd name="connsiteY0" fmla="*/ 3650043 h 4032448"/>
              <a:gd name="connsiteX1" fmla="*/ 1170321 w 2244633"/>
              <a:gd name="connsiteY1" fmla="*/ 3650043 h 4032448"/>
              <a:gd name="connsiteX2" fmla="*/ 1194324 w 2244633"/>
              <a:gd name="connsiteY2" fmla="*/ 3674046 h 4032448"/>
              <a:gd name="connsiteX3" fmla="*/ 1194324 w 2244633"/>
              <a:gd name="connsiteY3" fmla="*/ 3770056 h 4032448"/>
              <a:gd name="connsiteX4" fmla="*/ 1170321 w 2244633"/>
              <a:gd name="connsiteY4" fmla="*/ 3794059 h 4032448"/>
              <a:gd name="connsiteX5" fmla="*/ 1074311 w 2244633"/>
              <a:gd name="connsiteY5" fmla="*/ 3794059 h 4032448"/>
              <a:gd name="connsiteX6" fmla="*/ 1050308 w 2244633"/>
              <a:gd name="connsiteY6" fmla="*/ 3770056 h 4032448"/>
              <a:gd name="connsiteX7" fmla="*/ 1050308 w 2244633"/>
              <a:gd name="connsiteY7" fmla="*/ 3674046 h 4032448"/>
              <a:gd name="connsiteX8" fmla="*/ 1074311 w 2244633"/>
              <a:gd name="connsiteY8" fmla="*/ 3650043 h 4032448"/>
              <a:gd name="connsiteX9" fmla="*/ 1122317 w 2244633"/>
              <a:gd name="connsiteY9" fmla="*/ 3550171 h 4032448"/>
              <a:gd name="connsiteX10" fmla="*/ 960590 w 2244633"/>
              <a:gd name="connsiteY10" fmla="*/ 3718057 h 4032448"/>
              <a:gd name="connsiteX11" fmla="*/ 1122317 w 2244633"/>
              <a:gd name="connsiteY11" fmla="*/ 3885942 h 4032448"/>
              <a:gd name="connsiteX12" fmla="*/ 1284043 w 2244633"/>
              <a:gd name="connsiteY12" fmla="*/ 3718057 h 4032448"/>
              <a:gd name="connsiteX13" fmla="*/ 1122317 w 2244633"/>
              <a:gd name="connsiteY13" fmla="*/ 3550171 h 4032448"/>
              <a:gd name="connsiteX14" fmla="*/ 172664 w 2244633"/>
              <a:gd name="connsiteY14" fmla="*/ 402120 h 4032448"/>
              <a:gd name="connsiteX15" fmla="*/ 172664 w 2244633"/>
              <a:gd name="connsiteY15" fmla="*/ 3359577 h 4032448"/>
              <a:gd name="connsiteX16" fmla="*/ 2071969 w 2244633"/>
              <a:gd name="connsiteY16" fmla="*/ 3359577 h 4032448"/>
              <a:gd name="connsiteX17" fmla="*/ 2071969 w 2244633"/>
              <a:gd name="connsiteY17" fmla="*/ 402120 h 4032448"/>
              <a:gd name="connsiteX18" fmla="*/ 863349 w 2244633"/>
              <a:gd name="connsiteY18" fmla="*/ 133260 h 4032448"/>
              <a:gd name="connsiteX19" fmla="*/ 798608 w 2244633"/>
              <a:gd name="connsiteY19" fmla="*/ 200468 h 4032448"/>
              <a:gd name="connsiteX20" fmla="*/ 863349 w 2244633"/>
              <a:gd name="connsiteY20" fmla="*/ 267675 h 4032448"/>
              <a:gd name="connsiteX21" fmla="*/ 1381284 w 2244633"/>
              <a:gd name="connsiteY21" fmla="*/ 267675 h 4032448"/>
              <a:gd name="connsiteX22" fmla="*/ 1446026 w 2244633"/>
              <a:gd name="connsiteY22" fmla="*/ 200468 h 4032448"/>
              <a:gd name="connsiteX23" fmla="*/ 1381284 w 2244633"/>
              <a:gd name="connsiteY23" fmla="*/ 133260 h 4032448"/>
              <a:gd name="connsiteX24" fmla="*/ 631322 w 2244633"/>
              <a:gd name="connsiteY24" fmla="*/ 126821 h 4032448"/>
              <a:gd name="connsiteX25" fmla="*/ 559314 w 2244633"/>
              <a:gd name="connsiteY25" fmla="*/ 198829 h 4032448"/>
              <a:gd name="connsiteX26" fmla="*/ 631322 w 2244633"/>
              <a:gd name="connsiteY26" fmla="*/ 270837 h 4032448"/>
              <a:gd name="connsiteX27" fmla="*/ 703330 w 2244633"/>
              <a:gd name="connsiteY27" fmla="*/ 198829 h 4032448"/>
              <a:gd name="connsiteX28" fmla="*/ 631322 w 2244633"/>
              <a:gd name="connsiteY28" fmla="*/ 126821 h 4032448"/>
              <a:gd name="connsiteX29" fmla="*/ 374113 w 2244633"/>
              <a:gd name="connsiteY29" fmla="*/ 0 h 4032448"/>
              <a:gd name="connsiteX30" fmla="*/ 1870520 w 2244633"/>
              <a:gd name="connsiteY30" fmla="*/ 0 h 4032448"/>
              <a:gd name="connsiteX31" fmla="*/ 2244633 w 2244633"/>
              <a:gd name="connsiteY31" fmla="*/ 388361 h 4032448"/>
              <a:gd name="connsiteX32" fmla="*/ 2244633 w 2244633"/>
              <a:gd name="connsiteY32" fmla="*/ 3644087 h 4032448"/>
              <a:gd name="connsiteX33" fmla="*/ 1870520 w 2244633"/>
              <a:gd name="connsiteY33" fmla="*/ 4032448 h 4032448"/>
              <a:gd name="connsiteX34" fmla="*/ 374113 w 2244633"/>
              <a:gd name="connsiteY34" fmla="*/ 4032448 h 4032448"/>
              <a:gd name="connsiteX35" fmla="*/ 0 w 2244633"/>
              <a:gd name="connsiteY35" fmla="*/ 3644087 h 4032448"/>
              <a:gd name="connsiteX36" fmla="*/ 0 w 2244633"/>
              <a:gd name="connsiteY36" fmla="*/ 388361 h 4032448"/>
              <a:gd name="connsiteX37" fmla="*/ 374113 w 2244633"/>
              <a:gd name="connsiteY37" fmla="*/ 0 h 403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44633" h="4032448">
                <a:moveTo>
                  <a:pt x="1074311" y="3650043"/>
                </a:moveTo>
                <a:lnTo>
                  <a:pt x="1170321" y="3650043"/>
                </a:lnTo>
                <a:cubicBezTo>
                  <a:pt x="1183577" y="3650043"/>
                  <a:pt x="1194324" y="3660790"/>
                  <a:pt x="1194324" y="3674046"/>
                </a:cubicBezTo>
                <a:lnTo>
                  <a:pt x="1194324" y="3770056"/>
                </a:lnTo>
                <a:cubicBezTo>
                  <a:pt x="1194324" y="3783312"/>
                  <a:pt x="1183577" y="3794059"/>
                  <a:pt x="1170321" y="3794059"/>
                </a:cubicBezTo>
                <a:lnTo>
                  <a:pt x="1074311" y="3794059"/>
                </a:lnTo>
                <a:cubicBezTo>
                  <a:pt x="1061055" y="3794059"/>
                  <a:pt x="1050308" y="3783312"/>
                  <a:pt x="1050308" y="3770056"/>
                </a:cubicBezTo>
                <a:lnTo>
                  <a:pt x="1050308" y="3674046"/>
                </a:lnTo>
                <a:cubicBezTo>
                  <a:pt x="1050308" y="3660790"/>
                  <a:pt x="1061055" y="3650043"/>
                  <a:pt x="1074311" y="3650043"/>
                </a:cubicBezTo>
                <a:close/>
                <a:moveTo>
                  <a:pt x="1122317" y="3550171"/>
                </a:moveTo>
                <a:cubicBezTo>
                  <a:pt x="1032998" y="3550171"/>
                  <a:pt x="960590" y="3625336"/>
                  <a:pt x="960590" y="3718057"/>
                </a:cubicBezTo>
                <a:cubicBezTo>
                  <a:pt x="960590" y="3810777"/>
                  <a:pt x="1032998" y="3885942"/>
                  <a:pt x="1122317" y="3885942"/>
                </a:cubicBezTo>
                <a:cubicBezTo>
                  <a:pt x="1211635" y="3885942"/>
                  <a:pt x="1284043" y="3810777"/>
                  <a:pt x="1284043" y="3718057"/>
                </a:cubicBezTo>
                <a:cubicBezTo>
                  <a:pt x="1284043" y="3625336"/>
                  <a:pt x="1211635" y="3550171"/>
                  <a:pt x="1122317" y="3550171"/>
                </a:cubicBezTo>
                <a:close/>
                <a:moveTo>
                  <a:pt x="172664" y="402120"/>
                </a:moveTo>
                <a:lnTo>
                  <a:pt x="172664" y="3359577"/>
                </a:lnTo>
                <a:lnTo>
                  <a:pt x="2071969" y="3359577"/>
                </a:lnTo>
                <a:lnTo>
                  <a:pt x="2071969" y="402120"/>
                </a:lnTo>
                <a:close/>
                <a:moveTo>
                  <a:pt x="863349" y="133260"/>
                </a:moveTo>
                <a:cubicBezTo>
                  <a:pt x="827594" y="133260"/>
                  <a:pt x="798608" y="163350"/>
                  <a:pt x="798608" y="200468"/>
                </a:cubicBezTo>
                <a:cubicBezTo>
                  <a:pt x="798608" y="237585"/>
                  <a:pt x="827594" y="267675"/>
                  <a:pt x="863349" y="267675"/>
                </a:cubicBezTo>
                <a:lnTo>
                  <a:pt x="1381284" y="267675"/>
                </a:lnTo>
                <a:cubicBezTo>
                  <a:pt x="1417040" y="267675"/>
                  <a:pt x="1446026" y="237585"/>
                  <a:pt x="1446026" y="200468"/>
                </a:cubicBezTo>
                <a:cubicBezTo>
                  <a:pt x="1446026" y="163350"/>
                  <a:pt x="1417040" y="133260"/>
                  <a:pt x="1381284" y="133260"/>
                </a:cubicBezTo>
                <a:close/>
                <a:moveTo>
                  <a:pt x="631322" y="126821"/>
                </a:moveTo>
                <a:cubicBezTo>
                  <a:pt x="591553" y="126821"/>
                  <a:pt x="559314" y="159060"/>
                  <a:pt x="559314" y="198829"/>
                </a:cubicBezTo>
                <a:cubicBezTo>
                  <a:pt x="559314" y="238598"/>
                  <a:pt x="591553" y="270837"/>
                  <a:pt x="631322" y="270837"/>
                </a:cubicBezTo>
                <a:cubicBezTo>
                  <a:pt x="671091" y="270837"/>
                  <a:pt x="703330" y="238598"/>
                  <a:pt x="703330" y="198829"/>
                </a:cubicBezTo>
                <a:cubicBezTo>
                  <a:pt x="703330" y="159060"/>
                  <a:pt x="671091" y="126821"/>
                  <a:pt x="631322" y="126821"/>
                </a:cubicBezTo>
                <a:close/>
                <a:moveTo>
                  <a:pt x="374113" y="0"/>
                </a:moveTo>
                <a:lnTo>
                  <a:pt x="1870520" y="0"/>
                </a:lnTo>
                <a:cubicBezTo>
                  <a:pt x="2077136" y="0"/>
                  <a:pt x="2244633" y="173876"/>
                  <a:pt x="2244633" y="388361"/>
                </a:cubicBezTo>
                <a:lnTo>
                  <a:pt x="2244633" y="3644087"/>
                </a:lnTo>
                <a:cubicBezTo>
                  <a:pt x="2244633" y="3858572"/>
                  <a:pt x="2077136" y="4032448"/>
                  <a:pt x="1870520" y="4032448"/>
                </a:cubicBezTo>
                <a:lnTo>
                  <a:pt x="374113" y="4032448"/>
                </a:lnTo>
                <a:cubicBezTo>
                  <a:pt x="167497" y="4032448"/>
                  <a:pt x="0" y="3858572"/>
                  <a:pt x="0" y="3644087"/>
                </a:cubicBezTo>
                <a:lnTo>
                  <a:pt x="0" y="388361"/>
                </a:lnTo>
                <a:cubicBezTo>
                  <a:pt x="0" y="173876"/>
                  <a:pt x="167497" y="0"/>
                  <a:pt x="3741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Tree>
    <p:extLst>
      <p:ext uri="{BB962C8B-B14F-4D97-AF65-F5344CB8AC3E}">
        <p14:creationId xmlns:p14="http://schemas.microsoft.com/office/powerpoint/2010/main" val="12609426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0"/>
            <a:ext cx="12192000" cy="4128459"/>
          </a:xfrm>
          <a:prstGeom prst="rect">
            <a:avLst/>
          </a:prstGeom>
          <a:solidFill>
            <a:schemeClr val="bg1">
              <a:lumMod val="8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1244667" y="1988841"/>
            <a:ext cx="3525940" cy="265566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351569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 y="4060923"/>
            <a:ext cx="12204700" cy="2797076"/>
          </a:xfrm>
          <a:custGeom>
            <a:avLst/>
            <a:gdLst>
              <a:gd name="connsiteX0" fmla="*/ 0 w 9144000"/>
              <a:gd name="connsiteY0" fmla="*/ 0 h 1059582"/>
              <a:gd name="connsiteX1" fmla="*/ 9144000 w 9144000"/>
              <a:gd name="connsiteY1" fmla="*/ 0 h 1059582"/>
              <a:gd name="connsiteX2" fmla="*/ 9144000 w 9144000"/>
              <a:gd name="connsiteY2" fmla="*/ 1059582 h 1059582"/>
              <a:gd name="connsiteX3" fmla="*/ 0 w 9144000"/>
              <a:gd name="connsiteY3" fmla="*/ 1059582 h 1059582"/>
              <a:gd name="connsiteX4" fmla="*/ 0 w 9144000"/>
              <a:gd name="connsiteY4" fmla="*/ 0 h 1059582"/>
              <a:gd name="connsiteX0" fmla="*/ 0 w 9153525"/>
              <a:gd name="connsiteY0" fmla="*/ 1038225 h 2097807"/>
              <a:gd name="connsiteX1" fmla="*/ 9153525 w 9153525"/>
              <a:gd name="connsiteY1" fmla="*/ 0 h 2097807"/>
              <a:gd name="connsiteX2" fmla="*/ 9144000 w 9153525"/>
              <a:gd name="connsiteY2" fmla="*/ 2097807 h 2097807"/>
              <a:gd name="connsiteX3" fmla="*/ 0 w 9153525"/>
              <a:gd name="connsiteY3" fmla="*/ 2097807 h 2097807"/>
              <a:gd name="connsiteX4" fmla="*/ 0 w 9153525"/>
              <a:gd name="connsiteY4" fmla="*/ 1038225 h 2097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25" h="2097807">
                <a:moveTo>
                  <a:pt x="0" y="1038225"/>
                </a:moveTo>
                <a:lnTo>
                  <a:pt x="9153525" y="0"/>
                </a:lnTo>
                <a:lnTo>
                  <a:pt x="9144000" y="2097807"/>
                </a:lnTo>
                <a:lnTo>
                  <a:pt x="0" y="2097807"/>
                </a:lnTo>
                <a:lnTo>
                  <a:pt x="0" y="10382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pic>
        <p:nvPicPr>
          <p:cNvPr id="5" name="Picture 2" descr="D:\KBM-정애\014-Fullppt\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5414" y="1619125"/>
            <a:ext cx="5088565" cy="4882216"/>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2" hasCustomPrompt="1"/>
          </p:nvPr>
        </p:nvSpPr>
        <p:spPr>
          <a:xfrm>
            <a:off x="1028214" y="1833032"/>
            <a:ext cx="4607380" cy="3098392"/>
          </a:xfrm>
          <a:prstGeom prst="rect">
            <a:avLst/>
          </a:prstGeom>
          <a:solidFill>
            <a:schemeClr val="bg1">
              <a:lumMod val="95000"/>
            </a:schemeClr>
          </a:solidFill>
        </p:spPr>
        <p:txBody>
          <a:bodyPr anchor="ctr"/>
          <a:lstStyle>
            <a:lvl1pPr marL="0" indent="0" algn="ctr">
              <a:buNone/>
              <a:defRPr sz="1600" strike="noStrike"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1225217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8E58C2-1982-59CA-DB3D-F496BDC9EB2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4B8511-6BF2-485C-3698-2D883E2015B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1B775D-8D4C-ADB2-1985-0B8AEC49A136}"/>
              </a:ext>
            </a:extLst>
          </p:cNvPr>
          <p:cNvSpPr>
            <a:spLocks noGrp="1"/>
          </p:cNvSpPr>
          <p:nvPr>
            <p:ph type="dt" sz="half" idx="10"/>
          </p:nvPr>
        </p:nvSpPr>
        <p:spPr/>
        <p:txBody>
          <a:bodyPr/>
          <a:lstStyle/>
          <a:p>
            <a:fld id="{85896F0A-F347-4A25-B6A9-28E1221B81CC}" type="datetimeFigureOut">
              <a:rPr lang="zh-CN" altLang="en-US" smtClean="0"/>
              <a:t>2025/3/13</a:t>
            </a:fld>
            <a:endParaRPr lang="zh-CN" altLang="en-US"/>
          </a:p>
        </p:txBody>
      </p:sp>
      <p:sp>
        <p:nvSpPr>
          <p:cNvPr id="5" name="页脚占位符 4">
            <a:extLst>
              <a:ext uri="{FF2B5EF4-FFF2-40B4-BE49-F238E27FC236}">
                <a16:creationId xmlns:a16="http://schemas.microsoft.com/office/drawing/2014/main" id="{C265997F-2C6C-7637-28B5-2DD07A3ABF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08245AE-550C-2E6F-5A3A-3DB9D31E9E8F}"/>
              </a:ext>
            </a:extLst>
          </p:cNvPr>
          <p:cNvSpPr>
            <a:spLocks noGrp="1"/>
          </p:cNvSpPr>
          <p:nvPr>
            <p:ph type="sldNum" sz="quarter" idx="12"/>
          </p:nvPr>
        </p:nvSpPr>
        <p:spPr/>
        <p:txBody>
          <a:bodyPr/>
          <a:lstStyle/>
          <a:p>
            <a:fld id="{172FA3E8-CA70-44B1-8DC0-9C9441F4556D}" type="slidenum">
              <a:rPr lang="zh-CN" altLang="en-US" smtClean="0"/>
              <a:t>‹#›</a:t>
            </a:fld>
            <a:endParaRPr lang="zh-CN" altLang="en-US"/>
          </a:p>
        </p:txBody>
      </p:sp>
    </p:spTree>
    <p:extLst>
      <p:ext uri="{BB962C8B-B14F-4D97-AF65-F5344CB8AC3E}">
        <p14:creationId xmlns:p14="http://schemas.microsoft.com/office/powerpoint/2010/main" val="511938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sp>
        <p:nvSpPr>
          <p:cNvPr id="4" name="Picture Placeholder 2"/>
          <p:cNvSpPr>
            <a:spLocks noGrp="1"/>
          </p:cNvSpPr>
          <p:nvPr>
            <p:ph type="pic" idx="13" hasCustomPrompt="1"/>
          </p:nvPr>
        </p:nvSpPr>
        <p:spPr>
          <a:xfrm>
            <a:off x="585901" y="4101331"/>
            <a:ext cx="2400000" cy="2304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4" hasCustomPrompt="1"/>
          </p:nvPr>
        </p:nvSpPr>
        <p:spPr>
          <a:xfrm>
            <a:off x="2981188" y="4101331"/>
            <a:ext cx="3816085" cy="2304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5" hasCustomPrompt="1"/>
          </p:nvPr>
        </p:nvSpPr>
        <p:spPr>
          <a:xfrm>
            <a:off x="9187848" y="4101331"/>
            <a:ext cx="2400000" cy="2304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6" hasCustomPrompt="1"/>
          </p:nvPr>
        </p:nvSpPr>
        <p:spPr>
          <a:xfrm>
            <a:off x="6792560" y="4101331"/>
            <a:ext cx="2400000" cy="2304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7" hasCustomPrompt="1"/>
          </p:nvPr>
        </p:nvSpPr>
        <p:spPr>
          <a:xfrm>
            <a:off x="585901" y="1700808"/>
            <a:ext cx="2400000" cy="2304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8" hasCustomPrompt="1"/>
          </p:nvPr>
        </p:nvSpPr>
        <p:spPr>
          <a:xfrm>
            <a:off x="9187848" y="1700808"/>
            <a:ext cx="2400000" cy="2304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923298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8592277" y="356659"/>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0" hasCustomPrompt="1"/>
          </p:nvPr>
        </p:nvSpPr>
        <p:spPr>
          <a:xfrm>
            <a:off x="8592277" y="3621021"/>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1" hasCustomPrompt="1"/>
          </p:nvPr>
        </p:nvSpPr>
        <p:spPr>
          <a:xfrm>
            <a:off x="5314951" y="356659"/>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2" hasCustomPrompt="1"/>
          </p:nvPr>
        </p:nvSpPr>
        <p:spPr>
          <a:xfrm>
            <a:off x="5314951" y="3621021"/>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144327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5333" b="0" baseline="0">
                <a:solidFill>
                  <a:schemeClr val="bg1"/>
                </a:solidFill>
                <a:latin typeface="Arial" pitchFamily="34" charset="0"/>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bg1"/>
                </a:solidFill>
                <a:latin typeface="Arial" pitchFamily="34" charset="0"/>
                <a:cs typeface="Arial" pitchFamily="34" charset="0"/>
              </a:defRPr>
            </a:lvl1pPr>
          </a:lstStyle>
          <a:p>
            <a:pPr lvl="0"/>
            <a:r>
              <a:rPr lang="en-US" altLang="ko-KR" dirty="0"/>
              <a:t>Insert the title of your subtitle Here</a:t>
            </a:r>
          </a:p>
        </p:txBody>
      </p:sp>
      <p:sp>
        <p:nvSpPr>
          <p:cNvPr id="4" name="Frame 3"/>
          <p:cNvSpPr/>
          <p:nvPr userDrawn="1"/>
        </p:nvSpPr>
        <p:spPr>
          <a:xfrm>
            <a:off x="720000" y="3236979"/>
            <a:ext cx="3455787" cy="2901021"/>
          </a:xfrm>
          <a:prstGeom prst="frame">
            <a:avLst>
              <a:gd name="adj1" fmla="val 15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solidFill>
                <a:schemeClr val="tx1"/>
              </a:solidFill>
            </a:endParaRPr>
          </a:p>
        </p:txBody>
      </p:sp>
      <p:sp>
        <p:nvSpPr>
          <p:cNvPr id="5" name="Frame 4"/>
          <p:cNvSpPr/>
          <p:nvPr userDrawn="1"/>
        </p:nvSpPr>
        <p:spPr>
          <a:xfrm>
            <a:off x="4368107" y="3236979"/>
            <a:ext cx="3455787" cy="2901021"/>
          </a:xfrm>
          <a:prstGeom prst="frame">
            <a:avLst>
              <a:gd name="adj1" fmla="val 15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solidFill>
                <a:schemeClr val="tx1"/>
              </a:solidFill>
            </a:endParaRPr>
          </a:p>
        </p:txBody>
      </p:sp>
      <p:sp>
        <p:nvSpPr>
          <p:cNvPr id="6" name="Frame 5"/>
          <p:cNvSpPr/>
          <p:nvPr userDrawn="1"/>
        </p:nvSpPr>
        <p:spPr>
          <a:xfrm>
            <a:off x="8016213" y="3236979"/>
            <a:ext cx="3455787" cy="2901021"/>
          </a:xfrm>
          <a:prstGeom prst="frame">
            <a:avLst>
              <a:gd name="adj1" fmla="val 157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solidFill>
                <a:schemeClr val="tx1"/>
              </a:solidFill>
            </a:endParaRPr>
          </a:p>
        </p:txBody>
      </p:sp>
      <p:sp>
        <p:nvSpPr>
          <p:cNvPr id="7" name="Picture Placeholder 2"/>
          <p:cNvSpPr>
            <a:spLocks noGrp="1"/>
          </p:cNvSpPr>
          <p:nvPr>
            <p:ph type="pic" idx="12" hasCustomPrompt="1"/>
          </p:nvPr>
        </p:nvSpPr>
        <p:spPr>
          <a:xfrm>
            <a:off x="1004957" y="1997805"/>
            <a:ext cx="2885872" cy="248731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Picture Placeholder 2"/>
          <p:cNvSpPr>
            <a:spLocks noGrp="1"/>
          </p:cNvSpPr>
          <p:nvPr>
            <p:ph type="pic" idx="13" hasCustomPrompt="1"/>
          </p:nvPr>
        </p:nvSpPr>
        <p:spPr>
          <a:xfrm>
            <a:off x="4644072" y="1997805"/>
            <a:ext cx="2885872" cy="248731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9" name="Picture Placeholder 2"/>
          <p:cNvSpPr>
            <a:spLocks noGrp="1"/>
          </p:cNvSpPr>
          <p:nvPr>
            <p:ph type="pic" idx="14" hasCustomPrompt="1"/>
          </p:nvPr>
        </p:nvSpPr>
        <p:spPr>
          <a:xfrm>
            <a:off x="8301171" y="1997805"/>
            <a:ext cx="2885872" cy="248731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65945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3" name="Rectangle 2"/>
          <p:cNvSpPr/>
          <p:nvPr userDrawn="1"/>
        </p:nvSpPr>
        <p:spPr>
          <a:xfrm>
            <a:off x="1007435" y="622168"/>
            <a:ext cx="10160197" cy="561712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Picture Placeholder 2"/>
          <p:cNvSpPr>
            <a:spLocks noGrp="1"/>
          </p:cNvSpPr>
          <p:nvPr>
            <p:ph type="pic" idx="1" hasCustomPrompt="1"/>
          </p:nvPr>
        </p:nvSpPr>
        <p:spPr>
          <a:xfrm>
            <a:off x="4367808" y="0"/>
            <a:ext cx="3456384"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70923901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Images and Contents Layout">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548680"/>
            <a:ext cx="8592277" cy="5760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8" name="그림 개체 틀 7">
            <a:extLst>
              <a:ext uri="{FF2B5EF4-FFF2-40B4-BE49-F238E27FC236}">
                <a16:creationId xmlns:a16="http://schemas.microsoft.com/office/drawing/2014/main" id="{9F2EC2D3-607F-4842-8AB5-DAC56E382FAF}"/>
              </a:ext>
            </a:extLst>
          </p:cNvPr>
          <p:cNvSpPr>
            <a:spLocks noGrp="1"/>
          </p:cNvSpPr>
          <p:nvPr>
            <p:ph type="pic" idx="1" hasCustomPrompt="1"/>
          </p:nvPr>
        </p:nvSpPr>
        <p:spPr>
          <a:xfrm>
            <a:off x="180829" y="260650"/>
            <a:ext cx="8160907" cy="6336701"/>
          </a:xfrm>
          <a:custGeom>
            <a:avLst/>
            <a:gdLst>
              <a:gd name="connsiteX0" fmla="*/ 2088232 w 6120680"/>
              <a:gd name="connsiteY0" fmla="*/ 0 h 4752526"/>
              <a:gd name="connsiteX1" fmla="*/ 4032448 w 6120680"/>
              <a:gd name="connsiteY1" fmla="*/ 0 h 4752526"/>
              <a:gd name="connsiteX2" fmla="*/ 4032448 w 6120680"/>
              <a:gd name="connsiteY2" fmla="*/ 4752526 h 4752526"/>
              <a:gd name="connsiteX3" fmla="*/ 2088232 w 6120680"/>
              <a:gd name="connsiteY3" fmla="*/ 4752526 h 4752526"/>
              <a:gd name="connsiteX4" fmla="*/ 0 w 6120680"/>
              <a:gd name="connsiteY4" fmla="*/ 0 h 4752526"/>
              <a:gd name="connsiteX5" fmla="*/ 1944216 w 6120680"/>
              <a:gd name="connsiteY5" fmla="*/ 0 h 4752526"/>
              <a:gd name="connsiteX6" fmla="*/ 1944216 w 6120680"/>
              <a:gd name="connsiteY6" fmla="*/ 4752526 h 4752526"/>
              <a:gd name="connsiteX7" fmla="*/ 0 w 6120680"/>
              <a:gd name="connsiteY7" fmla="*/ 4752526 h 4752526"/>
              <a:gd name="connsiteX8" fmla="*/ 4176464 w 6120680"/>
              <a:gd name="connsiteY8" fmla="*/ 0 h 4752526"/>
              <a:gd name="connsiteX9" fmla="*/ 6120680 w 6120680"/>
              <a:gd name="connsiteY9" fmla="*/ 0 h 4752526"/>
              <a:gd name="connsiteX10" fmla="*/ 6120680 w 6120680"/>
              <a:gd name="connsiteY10" fmla="*/ 4752526 h 4752526"/>
              <a:gd name="connsiteX11" fmla="*/ 4176464 w 6120680"/>
              <a:gd name="connsiteY11" fmla="*/ 4752526 h 475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20680" h="4752526">
                <a:moveTo>
                  <a:pt x="2088232" y="0"/>
                </a:moveTo>
                <a:lnTo>
                  <a:pt x="4032448" y="0"/>
                </a:lnTo>
                <a:lnTo>
                  <a:pt x="4032448" y="4752526"/>
                </a:lnTo>
                <a:lnTo>
                  <a:pt x="2088232" y="4752526"/>
                </a:lnTo>
                <a:close/>
                <a:moveTo>
                  <a:pt x="0" y="0"/>
                </a:moveTo>
                <a:lnTo>
                  <a:pt x="1944216" y="0"/>
                </a:lnTo>
                <a:lnTo>
                  <a:pt x="1944216" y="4752526"/>
                </a:lnTo>
                <a:lnTo>
                  <a:pt x="0" y="4752526"/>
                </a:lnTo>
                <a:close/>
                <a:moveTo>
                  <a:pt x="4176464" y="0"/>
                </a:moveTo>
                <a:lnTo>
                  <a:pt x="6120680" y="0"/>
                </a:lnTo>
                <a:lnTo>
                  <a:pt x="6120680" y="4752526"/>
                </a:lnTo>
                <a:lnTo>
                  <a:pt x="4176464" y="4752526"/>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2617089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0" y="0"/>
            <a:ext cx="12192000"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094666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Images and Contents Layout">
    <p:bg>
      <p:bgPr>
        <a:blipFill>
          <a:blip r:embed="rId2"/>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5280587" y="356659"/>
            <a:ext cx="4392149"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4" hasCustomPrompt="1"/>
          </p:nvPr>
        </p:nvSpPr>
        <p:spPr>
          <a:xfrm>
            <a:off x="9744629" y="2468893"/>
            <a:ext cx="2016000"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5" hasCustomPrompt="1"/>
          </p:nvPr>
        </p:nvSpPr>
        <p:spPr>
          <a:xfrm>
            <a:off x="7656736" y="4581128"/>
            <a:ext cx="4103893"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6" hasCustomPrompt="1"/>
          </p:nvPr>
        </p:nvSpPr>
        <p:spPr>
          <a:xfrm>
            <a:off x="5280587" y="2468893"/>
            <a:ext cx="2304256" cy="412845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7" hasCustomPrompt="1"/>
          </p:nvPr>
        </p:nvSpPr>
        <p:spPr>
          <a:xfrm>
            <a:off x="7656736" y="2468132"/>
            <a:ext cx="2016000"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8" hasCustomPrompt="1"/>
          </p:nvPr>
        </p:nvSpPr>
        <p:spPr>
          <a:xfrm>
            <a:off x="9744629" y="356659"/>
            <a:ext cx="2016000" cy="201622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19" hasCustomPrompt="1"/>
          </p:nvPr>
        </p:nvSpPr>
        <p:spPr>
          <a:xfrm>
            <a:off x="431371" y="356659"/>
            <a:ext cx="4364149" cy="624069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890200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2" name="Rounded Rectangle 1"/>
          <p:cNvSpPr/>
          <p:nvPr userDrawn="1"/>
        </p:nvSpPr>
        <p:spPr>
          <a:xfrm>
            <a:off x="527381" y="1508786"/>
            <a:ext cx="3744416" cy="4865561"/>
          </a:xfrm>
          <a:prstGeom prst="roundRect">
            <a:avLst>
              <a:gd name="adj" fmla="val 3471"/>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latin typeface="+mn-lt"/>
                <a:cs typeface="Arial" pitchFamily="34" charset="0"/>
              </a:defRPr>
            </a:lvl1pPr>
          </a:lstStyle>
          <a:p>
            <a:pPr lvl="0"/>
            <a:r>
              <a:rPr lang="en-US" altLang="ko-KR" dirty="0"/>
              <a:t>ICON SETS LAYOUT</a:t>
            </a:r>
          </a:p>
        </p:txBody>
      </p:sp>
      <p:grpSp>
        <p:nvGrpSpPr>
          <p:cNvPr id="5" name="Group 4"/>
          <p:cNvGrpSpPr/>
          <p:nvPr userDrawn="1"/>
        </p:nvGrpSpPr>
        <p:grpSpPr>
          <a:xfrm>
            <a:off x="709243" y="1650934"/>
            <a:ext cx="3417388" cy="4466363"/>
            <a:chOff x="531932" y="1238201"/>
            <a:chExt cx="2563041" cy="3349772"/>
          </a:xfrm>
        </p:grpSpPr>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bg1"/>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solidFill>
              </a:endParaRPr>
            </a:p>
          </p:txBody>
        </p:sp>
      </p:grpSp>
      <p:sp>
        <p:nvSpPr>
          <p:cNvPr id="11" name="Rounded Rectangle 10"/>
          <p:cNvSpPr/>
          <p:nvPr userDrawn="1"/>
        </p:nvSpPr>
        <p:spPr>
          <a:xfrm>
            <a:off x="4559830" y="1524201"/>
            <a:ext cx="7392821" cy="4865561"/>
          </a:xfrm>
          <a:prstGeom prst="roundRect">
            <a:avLst>
              <a:gd name="adj" fmla="val 3471"/>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14593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1CB847-D9A6-4BAC-B280-108D798C1F3F}" type="datetime1">
              <a:rPr lang="zh-CN" altLang="en-US" smtClean="0"/>
              <a:t>2025/3/13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70B874-C033-4951-85A4-3C67FD92A746}" type="slidenum">
              <a:rPr lang="zh-CN" altLang="en-US" smtClean="0"/>
              <a:t>‹#›</a:t>
            </a:fld>
            <a:endParaRPr lang="zh-CN" altLang="en-US" dirty="0"/>
          </a:p>
        </p:txBody>
      </p:sp>
    </p:spTree>
    <p:extLst>
      <p:ext uri="{BB962C8B-B14F-4D97-AF65-F5344CB8AC3E}">
        <p14:creationId xmlns:p14="http://schemas.microsoft.com/office/powerpoint/2010/main" val="2078511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lvl1pPr>
              <a:defRPr baseline="0">
                <a:ea typeface="幼圆" panose="02010509060101010101" pitchFamily="49" charset="-122"/>
              </a:defRPr>
            </a:lvl1pPr>
            <a:lvl2pPr>
              <a:defRPr baseline="0">
                <a:ea typeface="幼圆" panose="02010509060101010101" pitchFamily="49" charset="-122"/>
              </a:defRPr>
            </a:lvl2pPr>
            <a:lvl3pPr>
              <a:defRPr baseline="0">
                <a:ea typeface="幼圆" panose="02010509060101010101" pitchFamily="49" charset="-122"/>
              </a:defRPr>
            </a:lvl3pPr>
            <a:lvl4pPr>
              <a:defRPr baseline="0">
                <a:ea typeface="幼圆" panose="02010509060101010101" pitchFamily="49" charset="-122"/>
              </a:defRPr>
            </a:lvl4pPr>
            <a:lvl5pPr>
              <a:defRPr baseline="0">
                <a:ea typeface="幼圆" panose="02010509060101010101" pitchFamily="49"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10"/>
          </p:nvPr>
        </p:nvSpPr>
        <p:spPr/>
        <p:txBody>
          <a:bodyPr/>
          <a:lstStyle/>
          <a:p>
            <a:fld id="{0582B9BE-8472-481E-ACD7-BDA6AA3EA6C4}" type="datetime1">
              <a:rPr lang="zh-CN" altLang="en-US" smtClean="0"/>
              <a:t>2025/3/13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70B874-C033-4951-85A4-3C67FD92A746}" type="slidenum">
              <a:rPr lang="zh-CN" altLang="en-US" smtClean="0"/>
              <a:t>‹#›</a:t>
            </a:fld>
            <a:endParaRPr lang="zh-CN" altLang="en-US"/>
          </a:p>
        </p:txBody>
      </p:sp>
    </p:spTree>
    <p:extLst>
      <p:ext uri="{BB962C8B-B14F-4D97-AF65-F5344CB8AC3E}">
        <p14:creationId xmlns:p14="http://schemas.microsoft.com/office/powerpoint/2010/main" val="1417723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6D3D46-A099-8237-E866-737953D9E87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BEBF7A0-2632-2069-101D-ABB5CF8ED4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AEC2CDA-CE54-802F-A7DE-7D9B2F905CA6}"/>
              </a:ext>
            </a:extLst>
          </p:cNvPr>
          <p:cNvSpPr>
            <a:spLocks noGrp="1"/>
          </p:cNvSpPr>
          <p:nvPr>
            <p:ph type="dt" sz="half" idx="10"/>
          </p:nvPr>
        </p:nvSpPr>
        <p:spPr/>
        <p:txBody>
          <a:bodyPr/>
          <a:lstStyle/>
          <a:p>
            <a:fld id="{85896F0A-F347-4A25-B6A9-28E1221B81CC}" type="datetimeFigureOut">
              <a:rPr lang="zh-CN" altLang="en-US" smtClean="0"/>
              <a:t>2025/3/13</a:t>
            </a:fld>
            <a:endParaRPr lang="zh-CN" altLang="en-US"/>
          </a:p>
        </p:txBody>
      </p:sp>
      <p:sp>
        <p:nvSpPr>
          <p:cNvPr id="5" name="页脚占位符 4">
            <a:extLst>
              <a:ext uri="{FF2B5EF4-FFF2-40B4-BE49-F238E27FC236}">
                <a16:creationId xmlns:a16="http://schemas.microsoft.com/office/drawing/2014/main" id="{EB77E12A-83B4-5BA0-0E73-F5B7277B244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4B093E1-6254-561F-D51A-388E8F924DB8}"/>
              </a:ext>
            </a:extLst>
          </p:cNvPr>
          <p:cNvSpPr>
            <a:spLocks noGrp="1"/>
          </p:cNvSpPr>
          <p:nvPr>
            <p:ph type="sldNum" sz="quarter" idx="12"/>
          </p:nvPr>
        </p:nvSpPr>
        <p:spPr/>
        <p:txBody>
          <a:bodyPr/>
          <a:lstStyle/>
          <a:p>
            <a:fld id="{172FA3E8-CA70-44B1-8DC0-9C9441F4556D}" type="slidenum">
              <a:rPr lang="zh-CN" altLang="en-US" smtClean="0"/>
              <a:t>‹#›</a:t>
            </a:fld>
            <a:endParaRPr lang="zh-CN" altLang="en-US"/>
          </a:p>
        </p:txBody>
      </p:sp>
    </p:spTree>
    <p:extLst>
      <p:ext uri="{BB962C8B-B14F-4D97-AF65-F5344CB8AC3E}">
        <p14:creationId xmlns:p14="http://schemas.microsoft.com/office/powerpoint/2010/main" val="1640355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8C8C5DA-99BC-4477-B0D0-7D3994325DE2}" type="datetime1">
              <a:rPr lang="zh-CN" altLang="en-US" smtClean="0"/>
              <a:t>2025/3/13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70B874-C033-4951-85A4-3C67FD92A746}" type="slidenum">
              <a:rPr lang="zh-CN" altLang="en-US" smtClean="0"/>
              <a:t>‹#›</a:t>
            </a:fld>
            <a:endParaRPr lang="zh-CN" altLang="en-US"/>
          </a:p>
        </p:txBody>
      </p:sp>
    </p:spTree>
    <p:extLst>
      <p:ext uri="{BB962C8B-B14F-4D97-AF65-F5344CB8AC3E}">
        <p14:creationId xmlns:p14="http://schemas.microsoft.com/office/powerpoint/2010/main" val="2003869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43CD9B1-8C1F-4C05-960B-68DE2C978F8E}" type="datetime1">
              <a:rPr lang="zh-CN" altLang="en-US" smtClean="0"/>
              <a:t>2025/3/13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70B874-C033-4951-85A4-3C67FD92A746}" type="slidenum">
              <a:rPr lang="zh-CN" altLang="en-US" smtClean="0"/>
              <a:t>‹#›</a:t>
            </a:fld>
            <a:endParaRPr lang="zh-CN" altLang="en-US"/>
          </a:p>
        </p:txBody>
      </p:sp>
    </p:spTree>
    <p:extLst>
      <p:ext uri="{BB962C8B-B14F-4D97-AF65-F5344CB8AC3E}">
        <p14:creationId xmlns:p14="http://schemas.microsoft.com/office/powerpoint/2010/main" val="3741737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CDC8C96-6CF9-4A54-97EC-ED763CE96A05}" type="datetime1">
              <a:rPr lang="zh-CN" altLang="en-US" smtClean="0"/>
              <a:t>2025/3/13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870B874-C033-4951-85A4-3C67FD92A746}" type="slidenum">
              <a:rPr lang="zh-CN" altLang="en-US" smtClean="0"/>
              <a:t>‹#›</a:t>
            </a:fld>
            <a:endParaRPr lang="zh-CN" altLang="en-US"/>
          </a:p>
        </p:txBody>
      </p:sp>
    </p:spTree>
    <p:extLst>
      <p:ext uri="{BB962C8B-B14F-4D97-AF65-F5344CB8AC3E}">
        <p14:creationId xmlns:p14="http://schemas.microsoft.com/office/powerpoint/2010/main" val="3082148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FAB85B5-758A-44A3-BF64-DFFDF17B3353}" type="datetime1">
              <a:rPr lang="zh-CN" altLang="en-US" smtClean="0"/>
              <a:t>2025/3/13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870B874-C033-4951-85A4-3C67FD92A746}" type="slidenum">
              <a:rPr lang="zh-CN" altLang="en-US" smtClean="0"/>
              <a:t>‹#›</a:t>
            </a:fld>
            <a:endParaRPr lang="zh-CN" altLang="en-US"/>
          </a:p>
        </p:txBody>
      </p:sp>
    </p:spTree>
    <p:extLst>
      <p:ext uri="{BB962C8B-B14F-4D97-AF65-F5344CB8AC3E}">
        <p14:creationId xmlns:p14="http://schemas.microsoft.com/office/powerpoint/2010/main" val="3511549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5D7E0AD-31C7-4EB5-8B5A-D7B207823FAC}" type="datetime1">
              <a:rPr lang="zh-CN" altLang="en-US" smtClean="0"/>
              <a:t>2025/3/13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870B874-C033-4951-85A4-3C67FD92A746}" type="slidenum">
              <a:rPr lang="zh-CN" altLang="en-US" smtClean="0"/>
              <a:t>‹#›</a:t>
            </a:fld>
            <a:endParaRPr lang="zh-CN" altLang="en-US"/>
          </a:p>
        </p:txBody>
      </p:sp>
    </p:spTree>
    <p:extLst>
      <p:ext uri="{BB962C8B-B14F-4D97-AF65-F5344CB8AC3E}">
        <p14:creationId xmlns:p14="http://schemas.microsoft.com/office/powerpoint/2010/main" val="2267182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A82EF00-E93F-46A1-8CDA-B8B92695D043}" type="datetime1">
              <a:rPr lang="zh-CN" altLang="en-US" smtClean="0"/>
              <a:t>2025/3/13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70B874-C033-4951-85A4-3C67FD92A746}" type="slidenum">
              <a:rPr lang="zh-CN" altLang="en-US" smtClean="0"/>
              <a:t>‹#›</a:t>
            </a:fld>
            <a:endParaRPr lang="zh-CN" altLang="en-US"/>
          </a:p>
        </p:txBody>
      </p:sp>
    </p:spTree>
    <p:extLst>
      <p:ext uri="{BB962C8B-B14F-4D97-AF65-F5344CB8AC3E}">
        <p14:creationId xmlns:p14="http://schemas.microsoft.com/office/powerpoint/2010/main" val="2190590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C83CB3B-9106-4C91-A05C-BEF6FA81B58B}" type="datetime1">
              <a:rPr lang="zh-CN" altLang="en-US" smtClean="0"/>
              <a:t>2025/3/13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70B874-C033-4951-85A4-3C67FD92A746}" type="slidenum">
              <a:rPr lang="zh-CN" altLang="en-US" smtClean="0"/>
              <a:t>‹#›</a:t>
            </a:fld>
            <a:endParaRPr lang="zh-CN" altLang="en-US"/>
          </a:p>
        </p:txBody>
      </p:sp>
    </p:spTree>
    <p:extLst>
      <p:ext uri="{BB962C8B-B14F-4D97-AF65-F5344CB8AC3E}">
        <p14:creationId xmlns:p14="http://schemas.microsoft.com/office/powerpoint/2010/main" val="25413940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A885F12-AF09-4B9D-A43C-B6F0E763A3C0}" type="datetime1">
              <a:rPr lang="zh-CN" altLang="en-US" smtClean="0"/>
              <a:t>2025/3/13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70B874-C033-4951-85A4-3C67FD92A746}" type="slidenum">
              <a:rPr lang="zh-CN" altLang="en-US" smtClean="0"/>
              <a:t>‹#›</a:t>
            </a:fld>
            <a:endParaRPr lang="zh-CN" altLang="en-US"/>
          </a:p>
        </p:txBody>
      </p:sp>
    </p:spTree>
    <p:extLst>
      <p:ext uri="{BB962C8B-B14F-4D97-AF65-F5344CB8AC3E}">
        <p14:creationId xmlns:p14="http://schemas.microsoft.com/office/powerpoint/2010/main" val="1414033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2915CE8-DD15-47A4-8258-B215862C71C8}" type="datetime1">
              <a:rPr lang="zh-CN" altLang="en-US" smtClean="0"/>
              <a:t>2025/3/13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70B874-C033-4951-85A4-3C67FD92A746}" type="slidenum">
              <a:rPr lang="zh-CN" altLang="en-US" smtClean="0"/>
              <a:t>‹#›</a:t>
            </a:fld>
            <a:endParaRPr lang="zh-CN" altLang="en-US"/>
          </a:p>
        </p:txBody>
      </p:sp>
    </p:spTree>
    <p:extLst>
      <p:ext uri="{BB962C8B-B14F-4D97-AF65-F5344CB8AC3E}">
        <p14:creationId xmlns:p14="http://schemas.microsoft.com/office/powerpoint/2010/main" val="313367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BCE3BB-090E-7DDC-E453-D4DF42A0FD0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88D507-F102-DCA6-49C9-5B3D3115B6A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4B69C6D-8700-4454-E599-7DDEC0AA5F4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2273D18-56EA-7A06-7913-4FD2C477D8F2}"/>
              </a:ext>
            </a:extLst>
          </p:cNvPr>
          <p:cNvSpPr>
            <a:spLocks noGrp="1"/>
          </p:cNvSpPr>
          <p:nvPr>
            <p:ph type="dt" sz="half" idx="10"/>
          </p:nvPr>
        </p:nvSpPr>
        <p:spPr/>
        <p:txBody>
          <a:bodyPr/>
          <a:lstStyle/>
          <a:p>
            <a:fld id="{85896F0A-F347-4A25-B6A9-28E1221B81CC}" type="datetimeFigureOut">
              <a:rPr lang="zh-CN" altLang="en-US" smtClean="0"/>
              <a:t>2025/3/13</a:t>
            </a:fld>
            <a:endParaRPr lang="zh-CN" altLang="en-US"/>
          </a:p>
        </p:txBody>
      </p:sp>
      <p:sp>
        <p:nvSpPr>
          <p:cNvPr id="6" name="页脚占位符 5">
            <a:extLst>
              <a:ext uri="{FF2B5EF4-FFF2-40B4-BE49-F238E27FC236}">
                <a16:creationId xmlns:a16="http://schemas.microsoft.com/office/drawing/2014/main" id="{BC7D8697-549E-C1D6-765E-1AAD951887F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000CDE-4FEB-6CD9-4F48-FC8A4EBC79B5}"/>
              </a:ext>
            </a:extLst>
          </p:cNvPr>
          <p:cNvSpPr>
            <a:spLocks noGrp="1"/>
          </p:cNvSpPr>
          <p:nvPr>
            <p:ph type="sldNum" sz="quarter" idx="12"/>
          </p:nvPr>
        </p:nvSpPr>
        <p:spPr/>
        <p:txBody>
          <a:bodyPr/>
          <a:lstStyle/>
          <a:p>
            <a:fld id="{172FA3E8-CA70-44B1-8DC0-9C9441F4556D}" type="slidenum">
              <a:rPr lang="zh-CN" altLang="en-US" smtClean="0"/>
              <a:t>‹#›</a:t>
            </a:fld>
            <a:endParaRPr lang="zh-CN" altLang="en-US"/>
          </a:p>
        </p:txBody>
      </p:sp>
    </p:spTree>
    <p:extLst>
      <p:ext uri="{BB962C8B-B14F-4D97-AF65-F5344CB8AC3E}">
        <p14:creationId xmlns:p14="http://schemas.microsoft.com/office/powerpoint/2010/main" val="1987869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2E660C-8D19-58F0-D500-0973F2AE89E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26FA66-3BFA-427B-72BD-BB4931091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C90B59C-6E2D-1B6B-5F6A-DAE7FD91AE8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085EEBD-6953-E11F-51DD-F1706A1AF0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E3F2E4A-EEBE-8E01-2324-3DF2FB6694D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FD00CEF-D42A-7910-AD5D-022BE048B39A}"/>
              </a:ext>
            </a:extLst>
          </p:cNvPr>
          <p:cNvSpPr>
            <a:spLocks noGrp="1"/>
          </p:cNvSpPr>
          <p:nvPr>
            <p:ph type="dt" sz="half" idx="10"/>
          </p:nvPr>
        </p:nvSpPr>
        <p:spPr/>
        <p:txBody>
          <a:bodyPr/>
          <a:lstStyle/>
          <a:p>
            <a:fld id="{85896F0A-F347-4A25-B6A9-28E1221B81CC}" type="datetimeFigureOut">
              <a:rPr lang="zh-CN" altLang="en-US" smtClean="0"/>
              <a:t>2025/3/13</a:t>
            </a:fld>
            <a:endParaRPr lang="zh-CN" altLang="en-US"/>
          </a:p>
        </p:txBody>
      </p:sp>
      <p:sp>
        <p:nvSpPr>
          <p:cNvPr id="8" name="页脚占位符 7">
            <a:extLst>
              <a:ext uri="{FF2B5EF4-FFF2-40B4-BE49-F238E27FC236}">
                <a16:creationId xmlns:a16="http://schemas.microsoft.com/office/drawing/2014/main" id="{D2753C22-19D9-C091-9DD7-D011481FB5B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10BC4AA-4DCD-1F0D-D46A-140EAF306C93}"/>
              </a:ext>
            </a:extLst>
          </p:cNvPr>
          <p:cNvSpPr>
            <a:spLocks noGrp="1"/>
          </p:cNvSpPr>
          <p:nvPr>
            <p:ph type="sldNum" sz="quarter" idx="12"/>
          </p:nvPr>
        </p:nvSpPr>
        <p:spPr/>
        <p:txBody>
          <a:bodyPr/>
          <a:lstStyle/>
          <a:p>
            <a:fld id="{172FA3E8-CA70-44B1-8DC0-9C9441F4556D}" type="slidenum">
              <a:rPr lang="zh-CN" altLang="en-US" smtClean="0"/>
              <a:t>‹#›</a:t>
            </a:fld>
            <a:endParaRPr lang="zh-CN" altLang="en-US"/>
          </a:p>
        </p:txBody>
      </p:sp>
    </p:spTree>
    <p:extLst>
      <p:ext uri="{BB962C8B-B14F-4D97-AF65-F5344CB8AC3E}">
        <p14:creationId xmlns:p14="http://schemas.microsoft.com/office/powerpoint/2010/main" val="3049009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F39811-2D53-C0F9-AF2F-0DB93EF5065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B946076-C84C-67B1-8853-8ACACA3E9415}"/>
              </a:ext>
            </a:extLst>
          </p:cNvPr>
          <p:cNvSpPr>
            <a:spLocks noGrp="1"/>
          </p:cNvSpPr>
          <p:nvPr>
            <p:ph type="dt" sz="half" idx="10"/>
          </p:nvPr>
        </p:nvSpPr>
        <p:spPr/>
        <p:txBody>
          <a:bodyPr/>
          <a:lstStyle/>
          <a:p>
            <a:fld id="{85896F0A-F347-4A25-B6A9-28E1221B81CC}" type="datetimeFigureOut">
              <a:rPr lang="zh-CN" altLang="en-US" smtClean="0"/>
              <a:t>2025/3/13</a:t>
            </a:fld>
            <a:endParaRPr lang="zh-CN" altLang="en-US"/>
          </a:p>
        </p:txBody>
      </p:sp>
      <p:sp>
        <p:nvSpPr>
          <p:cNvPr id="4" name="页脚占位符 3">
            <a:extLst>
              <a:ext uri="{FF2B5EF4-FFF2-40B4-BE49-F238E27FC236}">
                <a16:creationId xmlns:a16="http://schemas.microsoft.com/office/drawing/2014/main" id="{34D2326E-AEC2-70BC-7372-846A6A2129B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168AED0-2283-4B56-6826-8F7B606CF84A}"/>
              </a:ext>
            </a:extLst>
          </p:cNvPr>
          <p:cNvSpPr>
            <a:spLocks noGrp="1"/>
          </p:cNvSpPr>
          <p:nvPr>
            <p:ph type="sldNum" sz="quarter" idx="12"/>
          </p:nvPr>
        </p:nvSpPr>
        <p:spPr/>
        <p:txBody>
          <a:bodyPr/>
          <a:lstStyle/>
          <a:p>
            <a:fld id="{172FA3E8-CA70-44B1-8DC0-9C9441F4556D}" type="slidenum">
              <a:rPr lang="zh-CN" altLang="en-US" smtClean="0"/>
              <a:t>‹#›</a:t>
            </a:fld>
            <a:endParaRPr lang="zh-CN" altLang="en-US"/>
          </a:p>
        </p:txBody>
      </p:sp>
    </p:spTree>
    <p:extLst>
      <p:ext uri="{BB962C8B-B14F-4D97-AF65-F5344CB8AC3E}">
        <p14:creationId xmlns:p14="http://schemas.microsoft.com/office/powerpoint/2010/main" val="1676743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AB350CB-1FD7-EA59-BBC5-6EDFF7C0126F}"/>
              </a:ext>
            </a:extLst>
          </p:cNvPr>
          <p:cNvSpPr>
            <a:spLocks noGrp="1"/>
          </p:cNvSpPr>
          <p:nvPr>
            <p:ph type="dt" sz="half" idx="10"/>
          </p:nvPr>
        </p:nvSpPr>
        <p:spPr/>
        <p:txBody>
          <a:bodyPr/>
          <a:lstStyle/>
          <a:p>
            <a:fld id="{85896F0A-F347-4A25-B6A9-28E1221B81CC}" type="datetimeFigureOut">
              <a:rPr lang="zh-CN" altLang="en-US" smtClean="0"/>
              <a:t>2025/3/13</a:t>
            </a:fld>
            <a:endParaRPr lang="zh-CN" altLang="en-US"/>
          </a:p>
        </p:txBody>
      </p:sp>
      <p:sp>
        <p:nvSpPr>
          <p:cNvPr id="3" name="页脚占位符 2">
            <a:extLst>
              <a:ext uri="{FF2B5EF4-FFF2-40B4-BE49-F238E27FC236}">
                <a16:creationId xmlns:a16="http://schemas.microsoft.com/office/drawing/2014/main" id="{1255447F-07A9-9BD8-77C1-944D1DA5F70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84EFFA-364A-B32B-5EC7-452C1DFAA84C}"/>
              </a:ext>
            </a:extLst>
          </p:cNvPr>
          <p:cNvSpPr>
            <a:spLocks noGrp="1"/>
          </p:cNvSpPr>
          <p:nvPr>
            <p:ph type="sldNum" sz="quarter" idx="12"/>
          </p:nvPr>
        </p:nvSpPr>
        <p:spPr/>
        <p:txBody>
          <a:bodyPr/>
          <a:lstStyle/>
          <a:p>
            <a:fld id="{172FA3E8-CA70-44B1-8DC0-9C9441F4556D}" type="slidenum">
              <a:rPr lang="zh-CN" altLang="en-US" smtClean="0"/>
              <a:t>‹#›</a:t>
            </a:fld>
            <a:endParaRPr lang="zh-CN" altLang="en-US"/>
          </a:p>
        </p:txBody>
      </p:sp>
    </p:spTree>
    <p:extLst>
      <p:ext uri="{BB962C8B-B14F-4D97-AF65-F5344CB8AC3E}">
        <p14:creationId xmlns:p14="http://schemas.microsoft.com/office/powerpoint/2010/main" val="512127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88747F-42DB-69C2-24C9-94C372403A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6CDF54E-4F18-CDBE-1554-F7D294EBAB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4933784-19F3-A40B-2934-0FA6524973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FEAA39F-40B8-A492-E0E9-E23B1631C618}"/>
              </a:ext>
            </a:extLst>
          </p:cNvPr>
          <p:cNvSpPr>
            <a:spLocks noGrp="1"/>
          </p:cNvSpPr>
          <p:nvPr>
            <p:ph type="dt" sz="half" idx="10"/>
          </p:nvPr>
        </p:nvSpPr>
        <p:spPr/>
        <p:txBody>
          <a:bodyPr/>
          <a:lstStyle/>
          <a:p>
            <a:fld id="{85896F0A-F347-4A25-B6A9-28E1221B81CC}" type="datetimeFigureOut">
              <a:rPr lang="zh-CN" altLang="en-US" smtClean="0"/>
              <a:t>2025/3/13</a:t>
            </a:fld>
            <a:endParaRPr lang="zh-CN" altLang="en-US"/>
          </a:p>
        </p:txBody>
      </p:sp>
      <p:sp>
        <p:nvSpPr>
          <p:cNvPr id="6" name="页脚占位符 5">
            <a:extLst>
              <a:ext uri="{FF2B5EF4-FFF2-40B4-BE49-F238E27FC236}">
                <a16:creationId xmlns:a16="http://schemas.microsoft.com/office/drawing/2014/main" id="{E57FF70C-43D4-910C-0056-6E13129192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50BAA88-7103-63EE-4F6A-97F14CEFBD82}"/>
              </a:ext>
            </a:extLst>
          </p:cNvPr>
          <p:cNvSpPr>
            <a:spLocks noGrp="1"/>
          </p:cNvSpPr>
          <p:nvPr>
            <p:ph type="sldNum" sz="quarter" idx="12"/>
          </p:nvPr>
        </p:nvSpPr>
        <p:spPr/>
        <p:txBody>
          <a:bodyPr/>
          <a:lstStyle/>
          <a:p>
            <a:fld id="{172FA3E8-CA70-44B1-8DC0-9C9441F4556D}" type="slidenum">
              <a:rPr lang="zh-CN" altLang="en-US" smtClean="0"/>
              <a:t>‹#›</a:t>
            </a:fld>
            <a:endParaRPr lang="zh-CN" altLang="en-US"/>
          </a:p>
        </p:txBody>
      </p:sp>
    </p:spTree>
    <p:extLst>
      <p:ext uri="{BB962C8B-B14F-4D97-AF65-F5344CB8AC3E}">
        <p14:creationId xmlns:p14="http://schemas.microsoft.com/office/powerpoint/2010/main" val="3400466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83247-6358-CA1F-975B-B1D1B3B2AB1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ED64554-53D0-25B8-A443-9863A42FA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0AFB7B7-85B2-AAEC-FDCE-53A791734C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25791D-321F-56DC-BB87-0F19BE8E20F1}"/>
              </a:ext>
            </a:extLst>
          </p:cNvPr>
          <p:cNvSpPr>
            <a:spLocks noGrp="1"/>
          </p:cNvSpPr>
          <p:nvPr>
            <p:ph type="dt" sz="half" idx="10"/>
          </p:nvPr>
        </p:nvSpPr>
        <p:spPr/>
        <p:txBody>
          <a:bodyPr/>
          <a:lstStyle/>
          <a:p>
            <a:fld id="{85896F0A-F347-4A25-B6A9-28E1221B81CC}" type="datetimeFigureOut">
              <a:rPr lang="zh-CN" altLang="en-US" smtClean="0"/>
              <a:t>2025/3/13</a:t>
            </a:fld>
            <a:endParaRPr lang="zh-CN" altLang="en-US"/>
          </a:p>
        </p:txBody>
      </p:sp>
      <p:sp>
        <p:nvSpPr>
          <p:cNvPr id="6" name="页脚占位符 5">
            <a:extLst>
              <a:ext uri="{FF2B5EF4-FFF2-40B4-BE49-F238E27FC236}">
                <a16:creationId xmlns:a16="http://schemas.microsoft.com/office/drawing/2014/main" id="{60122A17-BB04-8EB4-0816-E59BA0523D3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F041150-C695-D80F-90BB-BC8134FB0E10}"/>
              </a:ext>
            </a:extLst>
          </p:cNvPr>
          <p:cNvSpPr>
            <a:spLocks noGrp="1"/>
          </p:cNvSpPr>
          <p:nvPr>
            <p:ph type="sldNum" sz="quarter" idx="12"/>
          </p:nvPr>
        </p:nvSpPr>
        <p:spPr/>
        <p:txBody>
          <a:bodyPr/>
          <a:lstStyle/>
          <a:p>
            <a:fld id="{172FA3E8-CA70-44B1-8DC0-9C9441F4556D}" type="slidenum">
              <a:rPr lang="zh-CN" altLang="en-US" smtClean="0"/>
              <a:t>‹#›</a:t>
            </a:fld>
            <a:endParaRPr lang="zh-CN" altLang="en-US"/>
          </a:p>
        </p:txBody>
      </p:sp>
    </p:spTree>
    <p:extLst>
      <p:ext uri="{BB962C8B-B14F-4D97-AF65-F5344CB8AC3E}">
        <p14:creationId xmlns:p14="http://schemas.microsoft.com/office/powerpoint/2010/main" val="1509897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8.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5A35211-80BF-F0CA-97E4-DC76E08014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EEFE14B-787F-0ACB-C234-FD4473E9ED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94ACA0-E552-75B4-B193-BDF834E1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96F0A-F347-4A25-B6A9-28E1221B81CC}" type="datetimeFigureOut">
              <a:rPr lang="zh-CN" altLang="en-US" smtClean="0"/>
              <a:t>2025/3/13</a:t>
            </a:fld>
            <a:endParaRPr lang="zh-CN" altLang="en-US"/>
          </a:p>
        </p:txBody>
      </p:sp>
      <p:sp>
        <p:nvSpPr>
          <p:cNvPr id="5" name="页脚占位符 4">
            <a:extLst>
              <a:ext uri="{FF2B5EF4-FFF2-40B4-BE49-F238E27FC236}">
                <a16:creationId xmlns:a16="http://schemas.microsoft.com/office/drawing/2014/main" id="{701CF9E1-0A40-F0A5-422E-E1400180C3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477E286-B75F-49EB-8328-F5AB2FF569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FA3E8-CA70-44B1-8DC0-9C9441F4556D}" type="slidenum">
              <a:rPr lang="zh-CN" altLang="en-US" smtClean="0"/>
              <a:t>‹#›</a:t>
            </a:fld>
            <a:endParaRPr lang="zh-CN" altLang="en-US"/>
          </a:p>
        </p:txBody>
      </p:sp>
    </p:spTree>
    <p:extLst>
      <p:ext uri="{BB962C8B-B14F-4D97-AF65-F5344CB8AC3E}">
        <p14:creationId xmlns:p14="http://schemas.microsoft.com/office/powerpoint/2010/main" val="1404308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baseline="0">
          <a:solidFill>
            <a:schemeClr val="bg1"/>
          </a:solidFill>
          <a:latin typeface="Comic Sans MS" panose="030F0702030302020204" pitchFamily="66" charset="0"/>
          <a:ea typeface="幼圆" panose="02010509060101010101" pitchFamily="49"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363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A33BD-3897-4A66-9C4B-D37B508479D1}" type="datetime1">
              <a:rPr lang="zh-CN" altLang="en-US" smtClean="0"/>
              <a:t>2025/3/13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0B874-C033-4951-85A4-3C67FD92A746}" type="slidenum">
              <a:rPr lang="zh-CN" altLang="en-US" smtClean="0"/>
              <a:t>‹#›</a:t>
            </a:fld>
            <a:endParaRPr lang="zh-CN" altLang="en-US"/>
          </a:p>
        </p:txBody>
      </p:sp>
      <p:grpSp>
        <p:nvGrpSpPr>
          <p:cNvPr id="7" name="组合 10">
            <a:extLst>
              <a:ext uri="{FF2B5EF4-FFF2-40B4-BE49-F238E27FC236}">
                <a16:creationId xmlns:a16="http://schemas.microsoft.com/office/drawing/2014/main" id="{A457D1E6-301A-4087-9B59-2A8D05F63894}"/>
              </a:ext>
            </a:extLst>
          </p:cNvPr>
          <p:cNvGrpSpPr>
            <a:grpSpLocks/>
          </p:cNvGrpSpPr>
          <p:nvPr userDrawn="1"/>
        </p:nvGrpSpPr>
        <p:grpSpPr bwMode="auto">
          <a:xfrm>
            <a:off x="9406267" y="70593"/>
            <a:ext cx="2743200" cy="995835"/>
            <a:chOff x="2525354" y="5861373"/>
            <a:chExt cx="1980220" cy="958795"/>
          </a:xfrm>
        </p:grpSpPr>
        <p:pic>
          <p:nvPicPr>
            <p:cNvPr id="8" name="图片 7">
              <a:extLst>
                <a:ext uri="{FF2B5EF4-FFF2-40B4-BE49-F238E27FC236}">
                  <a16:creationId xmlns:a16="http://schemas.microsoft.com/office/drawing/2014/main" id="{A3440206-FA32-4945-8760-C80E46FFEC3D}"/>
                </a:ext>
              </a:extLst>
            </p:cNvPr>
            <p:cNvPicPr>
              <a:picLocks noChangeAspect="1"/>
            </p:cNvPicPr>
            <p:nvPr/>
          </p:nvPicPr>
          <p:blipFill rotWithShape="1">
            <a:blip r:embed="rId13">
              <a:lum bright="70000" contrast="-70000"/>
              <a:extLst>
                <a:ext uri="{28A0092B-C50C-407E-A947-70E740481C1C}">
                  <a14:useLocalDpi xmlns:a14="http://schemas.microsoft.com/office/drawing/2010/main" val="0"/>
                </a:ext>
              </a:extLst>
            </a:blip>
            <a:srcRect l="26162" t="80990" r="7266" b="9740"/>
            <a:stretch/>
          </p:blipFill>
          <p:spPr>
            <a:xfrm>
              <a:off x="2525354" y="6529214"/>
              <a:ext cx="1980220" cy="290954"/>
            </a:xfrm>
            <a:prstGeom prst="snip1Rect">
              <a:avLst>
                <a:gd name="adj" fmla="val 0"/>
              </a:avLst>
            </a:prstGeom>
          </p:spPr>
        </p:pic>
        <p:pic>
          <p:nvPicPr>
            <p:cNvPr id="9" name="图片 12">
              <a:extLst>
                <a:ext uri="{FF2B5EF4-FFF2-40B4-BE49-F238E27FC236}">
                  <a16:creationId xmlns:a16="http://schemas.microsoft.com/office/drawing/2014/main" id="{60E4E9BC-8D48-4ECC-BF72-3DA040AC5EA6}"/>
                </a:ext>
              </a:extLst>
            </p:cNvPr>
            <p:cNvPicPr>
              <a:picLocks noChangeAspect="1"/>
            </p:cNvPicPr>
            <p:nvPr/>
          </p:nvPicPr>
          <p:blipFill>
            <a:blip r:embed="rId14">
              <a:lum bright="70000" contrast="-70000"/>
              <a:extLst>
                <a:ext uri="{28A0092B-C50C-407E-A947-70E740481C1C}">
                  <a14:useLocalDpi xmlns:a14="http://schemas.microsoft.com/office/drawing/2010/main" val="0"/>
                </a:ext>
              </a:extLst>
            </a:blip>
            <a:srcRect l="52545" t="9396" r="4710" b="57968"/>
            <a:stretch>
              <a:fillRect/>
            </a:stretch>
          </p:blipFill>
          <p:spPr bwMode="auto">
            <a:xfrm>
              <a:off x="3119420" y="5861373"/>
              <a:ext cx="792088" cy="63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2647279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l" defTabSz="914400" rtl="0" eaLnBrk="1" latinLnBrk="0" hangingPunct="1">
        <a:lnSpc>
          <a:spcPct val="90000"/>
        </a:lnSpc>
        <a:spcBef>
          <a:spcPct val="0"/>
        </a:spcBef>
        <a:buNone/>
        <a:defRPr sz="4400" kern="1200" baseline="0">
          <a:solidFill>
            <a:schemeClr val="tx1"/>
          </a:solidFill>
          <a:latin typeface="Times New Roman" panose="02020603050405020304" pitchFamily="18" charset="0"/>
          <a:ea typeface="仿宋" panose="02010609060101010101" pitchFamily="49"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Times New Roman" panose="02020603050405020304" pitchFamily="18" charset="0"/>
          <a:ea typeface="宋体"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Times New Roman" panose="02020603050405020304" pitchFamily="18" charset="0"/>
          <a:ea typeface="宋体" panose="02010600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Times New Roman" panose="02020603050405020304" pitchFamily="18" charset="0"/>
          <a:ea typeface="宋体"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宋体" panose="02010600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9.xml"/><Relationship Id="rId4" Type="http://schemas.openxmlformats.org/officeDocument/2006/relationships/image" Target="../media/image44.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jp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78434-BEAF-648E-008C-C10EA269F03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5ADCDB0-FD73-7CDF-10EE-F2ED3D7DF8B3}"/>
              </a:ext>
            </a:extLst>
          </p:cNvPr>
          <p:cNvSpPr>
            <a:spLocks noGrp="1"/>
          </p:cNvSpPr>
          <p:nvPr>
            <p:ph type="ctrTitle"/>
          </p:nvPr>
        </p:nvSpPr>
        <p:spPr/>
        <p:txBody>
          <a:bodyPr>
            <a:normAutofit/>
          </a:bodyPr>
          <a:lstStyle/>
          <a:p>
            <a:r>
              <a:rPr lang="zh-CN" altLang="en-US" sz="5400" dirty="0"/>
              <a:t>故意撰写高质量学位论文</a:t>
            </a:r>
          </a:p>
        </p:txBody>
      </p:sp>
      <p:sp>
        <p:nvSpPr>
          <p:cNvPr id="3" name="副标题 2">
            <a:extLst>
              <a:ext uri="{FF2B5EF4-FFF2-40B4-BE49-F238E27FC236}">
                <a16:creationId xmlns:a16="http://schemas.microsoft.com/office/drawing/2014/main" id="{39E31B82-633D-D702-5335-A47A4F676270}"/>
              </a:ext>
            </a:extLst>
          </p:cNvPr>
          <p:cNvSpPr>
            <a:spLocks noGrp="1"/>
          </p:cNvSpPr>
          <p:nvPr>
            <p:ph type="subTitle" idx="1"/>
          </p:nvPr>
        </p:nvSpPr>
        <p:spPr/>
        <p:txBody>
          <a:bodyPr/>
          <a:lstStyle/>
          <a:p>
            <a:pPr algn="r"/>
            <a:r>
              <a:rPr lang="zh-CN" altLang="en-US" dirty="0"/>
              <a:t>赵永威</a:t>
            </a:r>
            <a:endParaRPr lang="en-US" altLang="zh-CN" dirty="0"/>
          </a:p>
          <a:p>
            <a:pPr algn="r"/>
            <a:r>
              <a:rPr lang="en-US" altLang="zh-CN" dirty="0"/>
              <a:t>2025</a:t>
            </a:r>
            <a:r>
              <a:rPr lang="zh-CN" altLang="en-US" dirty="0"/>
              <a:t>年</a:t>
            </a:r>
            <a:r>
              <a:rPr lang="en-US" altLang="zh-CN" dirty="0"/>
              <a:t>3</a:t>
            </a:r>
            <a:r>
              <a:rPr lang="zh-CN" altLang="en-US" dirty="0"/>
              <a:t>月</a:t>
            </a:r>
            <a:r>
              <a:rPr lang="en-US" altLang="zh-CN" dirty="0"/>
              <a:t>13</a:t>
            </a:r>
            <a:r>
              <a:rPr lang="zh-CN" altLang="en-US" dirty="0"/>
              <a:t>日</a:t>
            </a:r>
          </a:p>
        </p:txBody>
      </p:sp>
      <p:pic>
        <p:nvPicPr>
          <p:cNvPr id="6" name="图片 5">
            <a:extLst>
              <a:ext uri="{FF2B5EF4-FFF2-40B4-BE49-F238E27FC236}">
                <a16:creationId xmlns:a16="http://schemas.microsoft.com/office/drawing/2014/main" id="{9B88FD2A-2720-6525-7334-4F39E48B4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800" y="138881"/>
            <a:ext cx="2255274" cy="2255274"/>
          </a:xfrm>
          <a:prstGeom prst="rect">
            <a:avLst/>
          </a:prstGeom>
        </p:spPr>
      </p:pic>
    </p:spTree>
    <p:extLst>
      <p:ext uri="{BB962C8B-B14F-4D97-AF65-F5344CB8AC3E}">
        <p14:creationId xmlns:p14="http://schemas.microsoft.com/office/powerpoint/2010/main" val="1657170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BAC1E84-35B6-D694-E799-07A1B2611DC5}"/>
              </a:ext>
            </a:extLst>
          </p:cNvPr>
          <p:cNvSpPr>
            <a:spLocks noGrp="1"/>
          </p:cNvSpPr>
          <p:nvPr>
            <p:ph type="title"/>
          </p:nvPr>
        </p:nvSpPr>
        <p:spPr/>
        <p:txBody>
          <a:bodyPr/>
          <a:lstStyle/>
          <a:p>
            <a:r>
              <a:rPr lang="zh-CN" altLang="en-US" dirty="0"/>
              <a:t>认识使命</a:t>
            </a:r>
          </a:p>
        </p:txBody>
      </p:sp>
      <p:sp>
        <p:nvSpPr>
          <p:cNvPr id="5" name="文本占位符 4">
            <a:extLst>
              <a:ext uri="{FF2B5EF4-FFF2-40B4-BE49-F238E27FC236}">
                <a16:creationId xmlns:a16="http://schemas.microsoft.com/office/drawing/2014/main" id="{4970207F-8392-0DCE-7E2A-9ABA1247E566}"/>
              </a:ext>
            </a:extLst>
          </p:cNvPr>
          <p:cNvSpPr>
            <a:spLocks noGrp="1"/>
          </p:cNvSpPr>
          <p:nvPr>
            <p:ph type="body" idx="1"/>
          </p:nvPr>
        </p:nvSpPr>
        <p:spPr/>
        <p:txBody>
          <a:bodyPr/>
          <a:lstStyle/>
          <a:p>
            <a:r>
              <a:rPr lang="zh-CN" altLang="en-US" dirty="0"/>
              <a:t>知道自己是谁</a:t>
            </a:r>
          </a:p>
        </p:txBody>
      </p:sp>
    </p:spTree>
    <p:extLst>
      <p:ext uri="{BB962C8B-B14F-4D97-AF65-F5344CB8AC3E}">
        <p14:creationId xmlns:p14="http://schemas.microsoft.com/office/powerpoint/2010/main" val="21351002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92EBBE-906C-A860-1FC6-7DF061492DEF}"/>
              </a:ext>
            </a:extLst>
          </p:cNvPr>
          <p:cNvSpPr>
            <a:spLocks noGrp="1"/>
          </p:cNvSpPr>
          <p:nvPr>
            <p:ph type="title"/>
          </p:nvPr>
        </p:nvSpPr>
        <p:spPr/>
        <p:txBody>
          <a:bodyPr/>
          <a:lstStyle/>
          <a:p>
            <a:r>
              <a:rPr lang="zh-CN" altLang="en-US" dirty="0"/>
              <a:t>答辩准备</a:t>
            </a:r>
          </a:p>
        </p:txBody>
      </p:sp>
      <p:sp>
        <p:nvSpPr>
          <p:cNvPr id="3" name="内容占位符 2">
            <a:extLst>
              <a:ext uri="{FF2B5EF4-FFF2-40B4-BE49-F238E27FC236}">
                <a16:creationId xmlns:a16="http://schemas.microsoft.com/office/drawing/2014/main" id="{53588D54-798B-7BFC-089E-38A84FF8A433}"/>
              </a:ext>
            </a:extLst>
          </p:cNvPr>
          <p:cNvSpPr>
            <a:spLocks noGrp="1"/>
          </p:cNvSpPr>
          <p:nvPr>
            <p:ph idx="1"/>
          </p:nvPr>
        </p:nvSpPr>
        <p:spPr/>
        <p:txBody>
          <a:bodyPr/>
          <a:lstStyle/>
          <a:p>
            <a:r>
              <a:rPr lang="zh-CN" altLang="en-US" dirty="0"/>
              <a:t>穿着简单得体</a:t>
            </a:r>
            <a:endParaRPr lang="en-US" altLang="zh-CN" dirty="0"/>
          </a:p>
          <a:p>
            <a:r>
              <a:rPr lang="zh-CN" altLang="en-US" dirty="0"/>
              <a:t>讲稿简单得体</a:t>
            </a:r>
          </a:p>
        </p:txBody>
      </p:sp>
    </p:spTree>
    <p:extLst>
      <p:ext uri="{BB962C8B-B14F-4D97-AF65-F5344CB8AC3E}">
        <p14:creationId xmlns:p14="http://schemas.microsoft.com/office/powerpoint/2010/main" val="31272616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别整花里胡哨</a:t>
            </a:r>
            <a:endParaRPr lang="ko-KR" altLang="en-US" dirty="0"/>
          </a:p>
        </p:txBody>
      </p:sp>
      <p:sp>
        <p:nvSpPr>
          <p:cNvPr id="3" name="Text Placeholder 2"/>
          <p:cNvSpPr>
            <a:spLocks noGrp="1"/>
          </p:cNvSpPr>
          <p:nvPr>
            <p:ph type="body" sz="quarter" idx="11"/>
          </p:nvPr>
        </p:nvSpPr>
        <p:spPr/>
        <p:txBody>
          <a:bodyPr anchor="ctr"/>
          <a:lstStyle/>
          <a:p>
            <a:pPr lvl="0"/>
            <a:r>
              <a:rPr lang="zh-CN" altLang="en-US" dirty="0"/>
              <a:t>用剃刀把繁复的设计元素全部剃掉</a:t>
            </a:r>
            <a:endParaRPr lang="en-US" altLang="ko-KR" dirty="0"/>
          </a:p>
        </p:txBody>
      </p:sp>
      <p:sp>
        <p:nvSpPr>
          <p:cNvPr id="4" name="TextBox 3"/>
          <p:cNvSpPr txBox="1"/>
          <p:nvPr/>
        </p:nvSpPr>
        <p:spPr>
          <a:xfrm>
            <a:off x="720000" y="2153583"/>
            <a:ext cx="10754976" cy="584775"/>
          </a:xfrm>
          <a:prstGeom prst="rect">
            <a:avLst/>
          </a:prstGeom>
          <a:noFill/>
        </p:spPr>
        <p:txBody>
          <a:bodyPr wrap="square" rtlCol="0" anchor="ctr">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Arial"/>
                <a:cs typeface="Arial" pitchFamily="34" charset="0"/>
              </a:rPr>
              <a:t>不要忘记：你是为输出核心论点、展现科研能力而奋斗，对此没有帮助的元素都应该剔除干净</a:t>
            </a:r>
            <a:endParaRPr kumimoji="0" lang="en-US" altLang="zh-CN" sz="1600" b="0" i="0" u="none" strike="noStrike" kern="1200" cap="none" spc="0" normalizeH="0" baseline="0" noProof="0" dirty="0">
              <a:ln>
                <a:noFill/>
              </a:ln>
              <a:solidFill>
                <a:prstClr val="white"/>
              </a:solidFill>
              <a:effectLst/>
              <a:uLnTx/>
              <a:uFillTx/>
              <a:latin typeface="Arial"/>
              <a:cs typeface="Arial" pitchFamily="34" charset="0"/>
            </a:endParaRP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Arial"/>
                <a:cs typeface="Arial" pitchFamily="34" charset="0"/>
              </a:rPr>
              <a:t>网络上模板设计的目标就是吸引人注意，你不能让模板喧宾夺主</a:t>
            </a:r>
            <a:endParaRPr kumimoji="0" lang="en-US" altLang="ko-KR" sz="1600" b="0" i="0" u="none" strike="noStrike" kern="1200" cap="none" spc="0" normalizeH="0" baseline="0" noProof="0" dirty="0">
              <a:ln>
                <a:noFill/>
              </a:ln>
              <a:solidFill>
                <a:prstClr val="white"/>
              </a:solidFill>
              <a:effectLst/>
              <a:uLnTx/>
              <a:uFillTx/>
              <a:latin typeface="Arial"/>
              <a:cs typeface="Arial" pitchFamily="34" charset="0"/>
            </a:endParaRPr>
          </a:p>
        </p:txBody>
      </p:sp>
      <p:grpSp>
        <p:nvGrpSpPr>
          <p:cNvPr id="5" name="Group 4"/>
          <p:cNvGrpSpPr/>
          <p:nvPr/>
        </p:nvGrpSpPr>
        <p:grpSpPr>
          <a:xfrm>
            <a:off x="1822764" y="2881632"/>
            <a:ext cx="2449035" cy="3166078"/>
            <a:chOff x="2227884" y="1341904"/>
            <a:chExt cx="2835932" cy="2374559"/>
          </a:xfrm>
        </p:grpSpPr>
        <p:sp>
          <p:nvSpPr>
            <p:cNvPr id="6" name="TextBox 5"/>
            <p:cNvSpPr txBox="1"/>
            <p:nvPr/>
          </p:nvSpPr>
          <p:spPr>
            <a:xfrm>
              <a:off x="2227884" y="1800554"/>
              <a:ext cx="2835932" cy="1915909"/>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Arial"/>
                  <a:cs typeface="Arial" pitchFamily="34" charset="0"/>
                </a:rPr>
                <a:t>You can simply impress your audience and add a unique zing and appeal to your Presentations.  Get a modern PowerPoint  Presentation that is beautifully designed. Easy to change colors, photos and Text. </a:t>
              </a:r>
            </a:p>
          </p:txBody>
        </p:sp>
        <p:sp>
          <p:nvSpPr>
            <p:cNvPr id="7" name="TextBox 6"/>
            <p:cNvSpPr txBox="1"/>
            <p:nvPr/>
          </p:nvSpPr>
          <p:spPr>
            <a:xfrm>
              <a:off x="2227884" y="1341904"/>
              <a:ext cx="2835932" cy="438581"/>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FFFFFF"/>
                  </a:solidFill>
                  <a:effectLst/>
                  <a:uLnTx/>
                  <a:uFillTx/>
                  <a:latin typeface="Arial"/>
                  <a:cs typeface="Arial" pitchFamily="34" charset="0"/>
                </a:rPr>
                <a:t>Easy to change colors, photos and Text. </a:t>
              </a:r>
              <a:endParaRPr kumimoji="0" lang="ko-KR" altLang="en-US" sz="1600" b="1" i="0" u="none" strike="noStrike" kern="1200" cap="none" spc="0" normalizeH="0" baseline="0" noProof="0" dirty="0">
                <a:ln>
                  <a:noFill/>
                </a:ln>
                <a:solidFill>
                  <a:srgbClr val="FFFFFF"/>
                </a:solidFill>
                <a:effectLst/>
                <a:uLnTx/>
                <a:uFillTx/>
                <a:latin typeface="Arial"/>
                <a:cs typeface="Arial" pitchFamily="34" charset="0"/>
              </a:endParaRPr>
            </a:p>
          </p:txBody>
        </p:sp>
      </p:grpSp>
      <p:sp>
        <p:nvSpPr>
          <p:cNvPr id="8" name="Oval 7"/>
          <p:cNvSpPr/>
          <p:nvPr/>
        </p:nvSpPr>
        <p:spPr>
          <a:xfrm>
            <a:off x="954456" y="2866243"/>
            <a:ext cx="737005" cy="737005"/>
          </a:xfrm>
          <a:prstGeom prst="ellipse">
            <a:avLst/>
          </a:prstGeom>
          <a:solidFill>
            <a:schemeClr val="tx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9" name="TextBox 8"/>
          <p:cNvSpPr txBox="1"/>
          <p:nvPr/>
        </p:nvSpPr>
        <p:spPr>
          <a:xfrm>
            <a:off x="1032483" y="3012637"/>
            <a:ext cx="527709" cy="461665"/>
          </a:xfrm>
          <a:prstGeom prst="rect">
            <a:avLst/>
          </a:prstGeom>
          <a:noFill/>
        </p:spPr>
        <p:txBody>
          <a:bodyPr wrap="non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FFFF"/>
                </a:solidFill>
                <a:effectLst/>
                <a:uLnTx/>
                <a:uFillTx/>
                <a:latin typeface="Arial"/>
                <a:cs typeface="Arial" pitchFamily="34" charset="0"/>
              </a:rPr>
              <a:t>01</a:t>
            </a:r>
            <a:endParaRPr kumimoji="0" lang="ko-KR" altLang="en-US" sz="2400" b="1" i="0" u="none" strike="noStrike" kern="1200" cap="none" spc="0" normalizeH="0" baseline="0" noProof="0" dirty="0">
              <a:ln>
                <a:noFill/>
              </a:ln>
              <a:solidFill>
                <a:srgbClr val="FFFFFF"/>
              </a:solidFill>
              <a:effectLst/>
              <a:uLnTx/>
              <a:uFillTx/>
              <a:latin typeface="Arial"/>
              <a:cs typeface="Arial" pitchFamily="34" charset="0"/>
            </a:endParaRPr>
          </a:p>
        </p:txBody>
      </p:sp>
      <p:grpSp>
        <p:nvGrpSpPr>
          <p:cNvPr id="10" name="Group 9"/>
          <p:cNvGrpSpPr/>
          <p:nvPr/>
        </p:nvGrpSpPr>
        <p:grpSpPr>
          <a:xfrm>
            <a:off x="5231143" y="2878079"/>
            <a:ext cx="2449035" cy="3166078"/>
            <a:chOff x="2227884" y="1341904"/>
            <a:chExt cx="2835932" cy="2374559"/>
          </a:xfrm>
        </p:grpSpPr>
        <p:sp>
          <p:nvSpPr>
            <p:cNvPr id="11" name="TextBox 10"/>
            <p:cNvSpPr txBox="1"/>
            <p:nvPr/>
          </p:nvSpPr>
          <p:spPr>
            <a:xfrm>
              <a:off x="2227884" y="1800554"/>
              <a:ext cx="2835932" cy="1915909"/>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Arial"/>
                  <a:cs typeface="Arial" pitchFamily="34" charset="0"/>
                </a:rPr>
                <a:t>You can simply impress your audience and add a unique zing and appeal to your Presentations.  Get a modern PowerPoint  Presentation that is beautifully designed. Easy to change colors, photos and Text. </a:t>
              </a:r>
            </a:p>
          </p:txBody>
        </p:sp>
        <p:sp>
          <p:nvSpPr>
            <p:cNvPr id="12" name="TextBox 11"/>
            <p:cNvSpPr txBox="1"/>
            <p:nvPr/>
          </p:nvSpPr>
          <p:spPr>
            <a:xfrm>
              <a:off x="2227884" y="1341904"/>
              <a:ext cx="2835932" cy="438581"/>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FFFFFF"/>
                  </a:solidFill>
                  <a:effectLst/>
                  <a:uLnTx/>
                  <a:uFillTx/>
                  <a:latin typeface="Arial"/>
                  <a:cs typeface="Arial" pitchFamily="34" charset="0"/>
                </a:rPr>
                <a:t>Easy to change colors, photos and Text. </a:t>
              </a:r>
              <a:endParaRPr kumimoji="0" lang="ko-KR" altLang="en-US" sz="1600" b="1" i="0" u="none" strike="noStrike" kern="1200" cap="none" spc="0" normalizeH="0" baseline="0" noProof="0" dirty="0">
                <a:ln>
                  <a:noFill/>
                </a:ln>
                <a:solidFill>
                  <a:srgbClr val="FFFFFF"/>
                </a:solidFill>
                <a:effectLst/>
                <a:uLnTx/>
                <a:uFillTx/>
                <a:latin typeface="Arial"/>
                <a:cs typeface="Arial" pitchFamily="34" charset="0"/>
              </a:endParaRPr>
            </a:p>
          </p:txBody>
        </p:sp>
      </p:grpSp>
      <p:sp>
        <p:nvSpPr>
          <p:cNvPr id="13" name="Oval 12"/>
          <p:cNvSpPr/>
          <p:nvPr/>
        </p:nvSpPr>
        <p:spPr>
          <a:xfrm>
            <a:off x="4362835" y="2862690"/>
            <a:ext cx="737005" cy="737005"/>
          </a:xfrm>
          <a:prstGeom prst="ellipse">
            <a:avLst/>
          </a:prstGeom>
          <a:solidFill>
            <a:schemeClr val="tx1">
              <a:lumMod val="85000"/>
              <a:lumOff val="1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4" name="TextBox 13"/>
          <p:cNvSpPr txBox="1"/>
          <p:nvPr/>
        </p:nvSpPr>
        <p:spPr>
          <a:xfrm>
            <a:off x="4440862" y="3009084"/>
            <a:ext cx="527709" cy="461665"/>
          </a:xfrm>
          <a:prstGeom prst="rect">
            <a:avLst/>
          </a:prstGeom>
          <a:noFill/>
        </p:spPr>
        <p:txBody>
          <a:bodyPr wrap="non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FFFF"/>
                </a:solidFill>
                <a:effectLst/>
                <a:uLnTx/>
                <a:uFillTx/>
                <a:latin typeface="Arial"/>
                <a:cs typeface="Arial" pitchFamily="34" charset="0"/>
              </a:rPr>
              <a:t>02</a:t>
            </a:r>
            <a:endParaRPr kumimoji="0" lang="ko-KR" altLang="en-US" sz="2400" b="1" i="0" u="none" strike="noStrike" kern="1200" cap="none" spc="0" normalizeH="0" baseline="0" noProof="0" dirty="0">
              <a:ln>
                <a:noFill/>
              </a:ln>
              <a:solidFill>
                <a:srgbClr val="FFFFFF"/>
              </a:solidFill>
              <a:effectLst/>
              <a:uLnTx/>
              <a:uFillTx/>
              <a:latin typeface="Arial"/>
              <a:cs typeface="Arial" pitchFamily="34" charset="0"/>
            </a:endParaRPr>
          </a:p>
        </p:txBody>
      </p:sp>
      <p:grpSp>
        <p:nvGrpSpPr>
          <p:cNvPr id="15" name="Group 14"/>
          <p:cNvGrpSpPr/>
          <p:nvPr/>
        </p:nvGrpSpPr>
        <p:grpSpPr>
          <a:xfrm>
            <a:off x="8639520" y="2874526"/>
            <a:ext cx="2449035" cy="3166078"/>
            <a:chOff x="2227884" y="1341904"/>
            <a:chExt cx="2835932" cy="2374559"/>
          </a:xfrm>
        </p:grpSpPr>
        <p:sp>
          <p:nvSpPr>
            <p:cNvPr id="16" name="TextBox 15"/>
            <p:cNvSpPr txBox="1"/>
            <p:nvPr/>
          </p:nvSpPr>
          <p:spPr>
            <a:xfrm>
              <a:off x="2227884" y="1800554"/>
              <a:ext cx="2835932" cy="1915909"/>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Arial"/>
                  <a:cs typeface="Arial" pitchFamily="34" charset="0"/>
                </a:rPr>
                <a:t>You can simply impress your audience and add a unique zing and appeal to your Presentations.  Get a modern PowerPoint  Presentation that is beautifully designed. Easy to change colors, photos and Text. </a:t>
              </a:r>
            </a:p>
          </p:txBody>
        </p:sp>
        <p:sp>
          <p:nvSpPr>
            <p:cNvPr id="17" name="TextBox 16"/>
            <p:cNvSpPr txBox="1"/>
            <p:nvPr/>
          </p:nvSpPr>
          <p:spPr>
            <a:xfrm>
              <a:off x="2227884" y="1341904"/>
              <a:ext cx="2835932" cy="438581"/>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FFFFFF"/>
                  </a:solidFill>
                  <a:effectLst/>
                  <a:uLnTx/>
                  <a:uFillTx/>
                  <a:latin typeface="Arial"/>
                  <a:cs typeface="Arial" pitchFamily="34" charset="0"/>
                </a:rPr>
                <a:t>Easy to change colors, photos and Text. </a:t>
              </a:r>
              <a:endParaRPr kumimoji="0" lang="ko-KR" altLang="en-US" sz="1600" b="1" i="0" u="none" strike="noStrike" kern="1200" cap="none" spc="0" normalizeH="0" baseline="0" noProof="0" dirty="0">
                <a:ln>
                  <a:noFill/>
                </a:ln>
                <a:solidFill>
                  <a:srgbClr val="FFFFFF"/>
                </a:solidFill>
                <a:effectLst/>
                <a:uLnTx/>
                <a:uFillTx/>
                <a:latin typeface="Arial"/>
                <a:cs typeface="Arial" pitchFamily="34" charset="0"/>
              </a:endParaRPr>
            </a:p>
          </p:txBody>
        </p:sp>
      </p:grpSp>
      <p:sp>
        <p:nvSpPr>
          <p:cNvPr id="18" name="Oval 17"/>
          <p:cNvSpPr/>
          <p:nvPr/>
        </p:nvSpPr>
        <p:spPr>
          <a:xfrm>
            <a:off x="7771212" y="2859136"/>
            <a:ext cx="737005" cy="737005"/>
          </a:xfrm>
          <a:prstGeom prst="ellipse">
            <a:avLst/>
          </a:prstGeom>
          <a:solidFill>
            <a:schemeClr val="tx1">
              <a:lumMod val="85000"/>
              <a:lumOff val="1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9" name="TextBox 18"/>
          <p:cNvSpPr txBox="1"/>
          <p:nvPr/>
        </p:nvSpPr>
        <p:spPr>
          <a:xfrm>
            <a:off x="7849239" y="3005530"/>
            <a:ext cx="527709" cy="461665"/>
          </a:xfrm>
          <a:prstGeom prst="rect">
            <a:avLst/>
          </a:prstGeom>
          <a:noFill/>
        </p:spPr>
        <p:txBody>
          <a:bodyPr wrap="non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FFFF"/>
                </a:solidFill>
                <a:effectLst/>
                <a:uLnTx/>
                <a:uFillTx/>
                <a:latin typeface="Arial"/>
                <a:cs typeface="Arial" pitchFamily="34" charset="0"/>
              </a:rPr>
              <a:t>03</a:t>
            </a:r>
            <a:endParaRPr kumimoji="0" lang="ko-KR" altLang="en-US" sz="2400" b="1" i="0" u="none" strike="noStrike" kern="1200" cap="none" spc="0" normalizeH="0" baseline="0" noProof="0" dirty="0">
              <a:ln>
                <a:noFill/>
              </a:ln>
              <a:solidFill>
                <a:srgbClr val="FFFFFF"/>
              </a:solidFill>
              <a:effectLst/>
              <a:uLnTx/>
              <a:uFillTx/>
              <a:latin typeface="Arial"/>
              <a:cs typeface="Arial" pitchFamily="34" charset="0"/>
            </a:endParaRPr>
          </a:p>
        </p:txBody>
      </p:sp>
    </p:spTree>
    <p:extLst>
      <p:ext uri="{BB962C8B-B14F-4D97-AF65-F5344CB8AC3E}">
        <p14:creationId xmlns:p14="http://schemas.microsoft.com/office/powerpoint/2010/main" val="274008505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“商务风”令人厌恶</a:t>
            </a:r>
            <a:endParaRPr lang="ko-KR" altLang="en-US" dirty="0"/>
          </a:p>
        </p:txBody>
      </p:sp>
      <p:sp>
        <p:nvSpPr>
          <p:cNvPr id="3" name="Text Placeholder 2"/>
          <p:cNvSpPr>
            <a:spLocks noGrp="1"/>
          </p:cNvSpPr>
          <p:nvPr>
            <p:ph type="body" sz="quarter" idx="11"/>
          </p:nvPr>
        </p:nvSpPr>
        <p:spPr/>
        <p:txBody>
          <a:bodyPr/>
          <a:lstStyle/>
          <a:p>
            <a:pPr lvl="0"/>
            <a:r>
              <a:rPr lang="zh-CN" altLang="en-US" dirty="0"/>
              <a:t>用剃刀把意义不明的元素全部剃掉</a:t>
            </a:r>
            <a:endParaRPr lang="en-US" altLang="ko-KR" dirty="0"/>
          </a:p>
        </p:txBody>
      </p:sp>
      <p:grpSp>
        <p:nvGrpSpPr>
          <p:cNvPr id="5" name="Group 4"/>
          <p:cNvGrpSpPr/>
          <p:nvPr/>
        </p:nvGrpSpPr>
        <p:grpSpPr>
          <a:xfrm>
            <a:off x="1992903" y="4210493"/>
            <a:ext cx="2282207" cy="2647508"/>
            <a:chOff x="1494677" y="3157869"/>
            <a:chExt cx="1711655" cy="1985631"/>
          </a:xfrm>
          <a:solidFill>
            <a:schemeClr val="bg1"/>
          </a:solidFill>
        </p:grpSpPr>
        <p:grpSp>
          <p:nvGrpSpPr>
            <p:cNvPr id="6" name="Group 5"/>
            <p:cNvGrpSpPr/>
            <p:nvPr/>
          </p:nvGrpSpPr>
          <p:grpSpPr>
            <a:xfrm>
              <a:off x="1494677" y="3328917"/>
              <a:ext cx="1711655" cy="576414"/>
              <a:chOff x="1710701" y="3328917"/>
              <a:chExt cx="1711655" cy="576414"/>
            </a:xfrm>
            <a:grpFill/>
          </p:grpSpPr>
          <p:sp>
            <p:nvSpPr>
              <p:cNvPr id="8" name="Isosceles Triangle 6"/>
              <p:cNvSpPr/>
              <p:nvPr/>
            </p:nvSpPr>
            <p:spPr>
              <a:xfrm rot="18454893">
                <a:off x="2095991" y="2943627"/>
                <a:ext cx="217714" cy="988293"/>
              </a:xfrm>
              <a:custGeom>
                <a:avLst/>
                <a:gdLst>
                  <a:gd name="connsiteX0" fmla="*/ 0 w 191312"/>
                  <a:gd name="connsiteY0" fmla="*/ 914400 h 914400"/>
                  <a:gd name="connsiteX1" fmla="*/ 95656 w 191312"/>
                  <a:gd name="connsiteY1" fmla="*/ 0 h 914400"/>
                  <a:gd name="connsiteX2" fmla="*/ 191312 w 191312"/>
                  <a:gd name="connsiteY2" fmla="*/ 914400 h 914400"/>
                  <a:gd name="connsiteX3" fmla="*/ 0 w 191312"/>
                  <a:gd name="connsiteY3" fmla="*/ 914400 h 914400"/>
                  <a:gd name="connsiteX0" fmla="*/ 0 w 212047"/>
                  <a:gd name="connsiteY0" fmla="*/ 957191 h 957191"/>
                  <a:gd name="connsiteX1" fmla="*/ 116391 w 212047"/>
                  <a:gd name="connsiteY1" fmla="*/ 0 h 957191"/>
                  <a:gd name="connsiteX2" fmla="*/ 212047 w 212047"/>
                  <a:gd name="connsiteY2" fmla="*/ 914400 h 957191"/>
                  <a:gd name="connsiteX3" fmla="*/ 0 w 212047"/>
                  <a:gd name="connsiteY3" fmla="*/ 957191 h 957191"/>
                  <a:gd name="connsiteX0" fmla="*/ 0 w 212047"/>
                  <a:gd name="connsiteY0" fmla="*/ 957191 h 957191"/>
                  <a:gd name="connsiteX1" fmla="*/ 116391 w 212047"/>
                  <a:gd name="connsiteY1" fmla="*/ 0 h 957191"/>
                  <a:gd name="connsiteX2" fmla="*/ 212047 w 212047"/>
                  <a:gd name="connsiteY2" fmla="*/ 914400 h 957191"/>
                  <a:gd name="connsiteX3" fmla="*/ 0 w 212047"/>
                  <a:gd name="connsiteY3" fmla="*/ 957191 h 957191"/>
                  <a:gd name="connsiteX0" fmla="*/ 0 w 217597"/>
                  <a:gd name="connsiteY0" fmla="*/ 957191 h 957191"/>
                  <a:gd name="connsiteX1" fmla="*/ 116391 w 217597"/>
                  <a:gd name="connsiteY1" fmla="*/ 0 h 957191"/>
                  <a:gd name="connsiteX2" fmla="*/ 212047 w 217597"/>
                  <a:gd name="connsiteY2" fmla="*/ 914400 h 957191"/>
                  <a:gd name="connsiteX3" fmla="*/ 0 w 217597"/>
                  <a:gd name="connsiteY3" fmla="*/ 957191 h 957191"/>
                  <a:gd name="connsiteX0" fmla="*/ 0 w 223706"/>
                  <a:gd name="connsiteY0" fmla="*/ 957191 h 957191"/>
                  <a:gd name="connsiteX1" fmla="*/ 116391 w 223706"/>
                  <a:gd name="connsiteY1" fmla="*/ 0 h 957191"/>
                  <a:gd name="connsiteX2" fmla="*/ 212047 w 223706"/>
                  <a:gd name="connsiteY2" fmla="*/ 914400 h 957191"/>
                  <a:gd name="connsiteX3" fmla="*/ 0 w 223706"/>
                  <a:gd name="connsiteY3" fmla="*/ 957191 h 957191"/>
                  <a:gd name="connsiteX0" fmla="*/ 0 w 223706"/>
                  <a:gd name="connsiteY0" fmla="*/ 957191 h 957191"/>
                  <a:gd name="connsiteX1" fmla="*/ 116391 w 223706"/>
                  <a:gd name="connsiteY1" fmla="*/ 0 h 957191"/>
                  <a:gd name="connsiteX2" fmla="*/ 212047 w 223706"/>
                  <a:gd name="connsiteY2" fmla="*/ 914400 h 957191"/>
                  <a:gd name="connsiteX3" fmla="*/ 0 w 223706"/>
                  <a:gd name="connsiteY3" fmla="*/ 957191 h 957191"/>
                  <a:gd name="connsiteX0" fmla="*/ 0 w 217714"/>
                  <a:gd name="connsiteY0" fmla="*/ 988293 h 988293"/>
                  <a:gd name="connsiteX1" fmla="*/ 52204 w 217714"/>
                  <a:gd name="connsiteY1" fmla="*/ 0 h 988293"/>
                  <a:gd name="connsiteX2" fmla="*/ 212047 w 217714"/>
                  <a:gd name="connsiteY2" fmla="*/ 945502 h 988293"/>
                  <a:gd name="connsiteX3" fmla="*/ 0 w 217714"/>
                  <a:gd name="connsiteY3" fmla="*/ 988293 h 988293"/>
                </a:gdLst>
                <a:ahLst/>
                <a:cxnLst>
                  <a:cxn ang="0">
                    <a:pos x="connsiteX0" y="connsiteY0"/>
                  </a:cxn>
                  <a:cxn ang="0">
                    <a:pos x="connsiteX1" y="connsiteY1"/>
                  </a:cxn>
                  <a:cxn ang="0">
                    <a:pos x="connsiteX2" y="connsiteY2"/>
                  </a:cxn>
                  <a:cxn ang="0">
                    <a:pos x="connsiteX3" y="connsiteY3"/>
                  </a:cxn>
                </a:cxnLst>
                <a:rect l="l" t="t" r="r" b="b"/>
                <a:pathLst>
                  <a:path w="217714" h="988293">
                    <a:moveTo>
                      <a:pt x="0" y="988293"/>
                    </a:moveTo>
                    <a:cubicBezTo>
                      <a:pt x="139291" y="712641"/>
                      <a:pt x="32862" y="344342"/>
                      <a:pt x="52204" y="0"/>
                    </a:cubicBezTo>
                    <a:cubicBezTo>
                      <a:pt x="154101" y="291170"/>
                      <a:pt x="241087" y="580398"/>
                      <a:pt x="212047" y="945502"/>
                    </a:cubicBezTo>
                    <a:lnTo>
                      <a:pt x="0" y="98829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9" name="Isosceles Triangle 8"/>
              <p:cNvSpPr/>
              <p:nvPr/>
            </p:nvSpPr>
            <p:spPr>
              <a:xfrm rot="3285420">
                <a:off x="2823153" y="3306127"/>
                <a:ext cx="285516" cy="912891"/>
              </a:xfrm>
              <a:custGeom>
                <a:avLst/>
                <a:gdLst>
                  <a:gd name="connsiteX0" fmla="*/ 0 w 151940"/>
                  <a:gd name="connsiteY0" fmla="*/ 914400 h 914400"/>
                  <a:gd name="connsiteX1" fmla="*/ 75970 w 151940"/>
                  <a:gd name="connsiteY1" fmla="*/ 0 h 914400"/>
                  <a:gd name="connsiteX2" fmla="*/ 151940 w 151940"/>
                  <a:gd name="connsiteY2" fmla="*/ 914400 h 914400"/>
                  <a:gd name="connsiteX3" fmla="*/ 0 w 151940"/>
                  <a:gd name="connsiteY3" fmla="*/ 914400 h 914400"/>
                  <a:gd name="connsiteX0" fmla="*/ 81911 w 233851"/>
                  <a:gd name="connsiteY0" fmla="*/ 914400 h 914400"/>
                  <a:gd name="connsiteX1" fmla="*/ 157881 w 233851"/>
                  <a:gd name="connsiteY1" fmla="*/ 0 h 914400"/>
                  <a:gd name="connsiteX2" fmla="*/ 233851 w 233851"/>
                  <a:gd name="connsiteY2" fmla="*/ 914400 h 914400"/>
                  <a:gd name="connsiteX3" fmla="*/ 81911 w 233851"/>
                  <a:gd name="connsiteY3" fmla="*/ 914400 h 914400"/>
                  <a:gd name="connsiteX0" fmla="*/ 141034 w 292974"/>
                  <a:gd name="connsiteY0" fmla="*/ 914400 h 914400"/>
                  <a:gd name="connsiteX1" fmla="*/ 217004 w 292974"/>
                  <a:gd name="connsiteY1" fmla="*/ 0 h 914400"/>
                  <a:gd name="connsiteX2" fmla="*/ 292974 w 292974"/>
                  <a:gd name="connsiteY2" fmla="*/ 914400 h 914400"/>
                  <a:gd name="connsiteX3" fmla="*/ 141034 w 292974"/>
                  <a:gd name="connsiteY3" fmla="*/ 914400 h 914400"/>
                  <a:gd name="connsiteX0" fmla="*/ 170156 w 268955"/>
                  <a:gd name="connsiteY0" fmla="*/ 912891 h 914400"/>
                  <a:gd name="connsiteX1" fmla="*/ 192985 w 268955"/>
                  <a:gd name="connsiteY1" fmla="*/ 0 h 914400"/>
                  <a:gd name="connsiteX2" fmla="*/ 268955 w 268955"/>
                  <a:gd name="connsiteY2" fmla="*/ 914400 h 914400"/>
                  <a:gd name="connsiteX3" fmla="*/ 170156 w 268955"/>
                  <a:gd name="connsiteY3" fmla="*/ 912891 h 914400"/>
                  <a:gd name="connsiteX0" fmla="*/ 109034 w 207833"/>
                  <a:gd name="connsiteY0" fmla="*/ 912891 h 914400"/>
                  <a:gd name="connsiteX1" fmla="*/ 131863 w 207833"/>
                  <a:gd name="connsiteY1" fmla="*/ 0 h 914400"/>
                  <a:gd name="connsiteX2" fmla="*/ 207833 w 207833"/>
                  <a:gd name="connsiteY2" fmla="*/ 914400 h 914400"/>
                  <a:gd name="connsiteX3" fmla="*/ 109034 w 207833"/>
                  <a:gd name="connsiteY3" fmla="*/ 912891 h 914400"/>
                  <a:gd name="connsiteX0" fmla="*/ 109034 w 207833"/>
                  <a:gd name="connsiteY0" fmla="*/ 912891 h 914400"/>
                  <a:gd name="connsiteX1" fmla="*/ 131863 w 207833"/>
                  <a:gd name="connsiteY1" fmla="*/ 0 h 914400"/>
                  <a:gd name="connsiteX2" fmla="*/ 207833 w 207833"/>
                  <a:gd name="connsiteY2" fmla="*/ 914400 h 914400"/>
                  <a:gd name="connsiteX3" fmla="*/ 109034 w 207833"/>
                  <a:gd name="connsiteY3" fmla="*/ 912891 h 914400"/>
                  <a:gd name="connsiteX0" fmla="*/ 109034 w 207833"/>
                  <a:gd name="connsiteY0" fmla="*/ 912891 h 914400"/>
                  <a:gd name="connsiteX1" fmla="*/ 131863 w 207833"/>
                  <a:gd name="connsiteY1" fmla="*/ 0 h 914400"/>
                  <a:gd name="connsiteX2" fmla="*/ 207833 w 207833"/>
                  <a:gd name="connsiteY2" fmla="*/ 914400 h 914400"/>
                  <a:gd name="connsiteX3" fmla="*/ 109034 w 207833"/>
                  <a:gd name="connsiteY3" fmla="*/ 912891 h 914400"/>
                  <a:gd name="connsiteX0" fmla="*/ 109034 w 285516"/>
                  <a:gd name="connsiteY0" fmla="*/ 912891 h 912891"/>
                  <a:gd name="connsiteX1" fmla="*/ 131863 w 285516"/>
                  <a:gd name="connsiteY1" fmla="*/ 0 h 912891"/>
                  <a:gd name="connsiteX2" fmla="*/ 285516 w 285516"/>
                  <a:gd name="connsiteY2" fmla="*/ 878155 h 912891"/>
                  <a:gd name="connsiteX3" fmla="*/ 109034 w 285516"/>
                  <a:gd name="connsiteY3" fmla="*/ 912891 h 912891"/>
                  <a:gd name="connsiteX0" fmla="*/ 109034 w 285516"/>
                  <a:gd name="connsiteY0" fmla="*/ 912891 h 912891"/>
                  <a:gd name="connsiteX1" fmla="*/ 131863 w 285516"/>
                  <a:gd name="connsiteY1" fmla="*/ 0 h 912891"/>
                  <a:gd name="connsiteX2" fmla="*/ 285516 w 285516"/>
                  <a:gd name="connsiteY2" fmla="*/ 878155 h 912891"/>
                  <a:gd name="connsiteX3" fmla="*/ 109034 w 285516"/>
                  <a:gd name="connsiteY3" fmla="*/ 912891 h 912891"/>
                </a:gdLst>
                <a:ahLst/>
                <a:cxnLst>
                  <a:cxn ang="0">
                    <a:pos x="connsiteX0" y="connsiteY0"/>
                  </a:cxn>
                  <a:cxn ang="0">
                    <a:pos x="connsiteX1" y="connsiteY1"/>
                  </a:cxn>
                  <a:cxn ang="0">
                    <a:pos x="connsiteX2" y="connsiteY2"/>
                  </a:cxn>
                  <a:cxn ang="0">
                    <a:pos x="connsiteX3" y="connsiteY3"/>
                  </a:cxn>
                </a:cxnLst>
                <a:rect l="l" t="t" r="r" b="b"/>
                <a:pathLst>
                  <a:path w="285516" h="912891">
                    <a:moveTo>
                      <a:pt x="109034" y="912891"/>
                    </a:moveTo>
                    <a:cubicBezTo>
                      <a:pt x="-48569" y="609033"/>
                      <a:pt x="-30420" y="351238"/>
                      <a:pt x="131863" y="0"/>
                    </a:cubicBezTo>
                    <a:cubicBezTo>
                      <a:pt x="48826" y="384462"/>
                      <a:pt x="119645" y="643294"/>
                      <a:pt x="285516" y="878155"/>
                    </a:cubicBezTo>
                    <a:lnTo>
                      <a:pt x="109034" y="91289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grpSp>
        <p:sp>
          <p:nvSpPr>
            <p:cNvPr id="7" name="Isosceles Triangle 2"/>
            <p:cNvSpPr/>
            <p:nvPr/>
          </p:nvSpPr>
          <p:spPr>
            <a:xfrm>
              <a:off x="2176891" y="3157869"/>
              <a:ext cx="522901" cy="1985631"/>
            </a:xfrm>
            <a:custGeom>
              <a:avLst/>
              <a:gdLst>
                <a:gd name="connsiteX0" fmla="*/ 0 w 576064"/>
                <a:gd name="connsiteY0" fmla="*/ 2283718 h 2283718"/>
                <a:gd name="connsiteX1" fmla="*/ 288032 w 576064"/>
                <a:gd name="connsiteY1" fmla="*/ 0 h 2283718"/>
                <a:gd name="connsiteX2" fmla="*/ 576064 w 576064"/>
                <a:gd name="connsiteY2" fmla="*/ 2283718 h 2283718"/>
                <a:gd name="connsiteX3" fmla="*/ 0 w 576064"/>
                <a:gd name="connsiteY3" fmla="*/ 2283718 h 2283718"/>
                <a:gd name="connsiteX0" fmla="*/ 0 w 576064"/>
                <a:gd name="connsiteY0" fmla="*/ 2357770 h 2357770"/>
                <a:gd name="connsiteX1" fmla="*/ 180164 w 576064"/>
                <a:gd name="connsiteY1" fmla="*/ 0 h 2357770"/>
                <a:gd name="connsiteX2" fmla="*/ 288032 w 576064"/>
                <a:gd name="connsiteY2" fmla="*/ 74052 h 2357770"/>
                <a:gd name="connsiteX3" fmla="*/ 576064 w 576064"/>
                <a:gd name="connsiteY3" fmla="*/ 2357770 h 2357770"/>
                <a:gd name="connsiteX4" fmla="*/ 0 w 576064"/>
                <a:gd name="connsiteY4" fmla="*/ 2357770 h 2357770"/>
                <a:gd name="connsiteX0" fmla="*/ 0 w 576064"/>
                <a:gd name="connsiteY0" fmla="*/ 2357770 h 2357770"/>
                <a:gd name="connsiteX1" fmla="*/ 180164 w 576064"/>
                <a:gd name="connsiteY1" fmla="*/ 0 h 2357770"/>
                <a:gd name="connsiteX2" fmla="*/ 341195 w 576064"/>
                <a:gd name="connsiteY2" fmla="*/ 20889 h 2357770"/>
                <a:gd name="connsiteX3" fmla="*/ 576064 w 576064"/>
                <a:gd name="connsiteY3" fmla="*/ 2357770 h 2357770"/>
                <a:gd name="connsiteX4" fmla="*/ 0 w 576064"/>
                <a:gd name="connsiteY4" fmla="*/ 2357770 h 2357770"/>
                <a:gd name="connsiteX0" fmla="*/ 0 w 576064"/>
                <a:gd name="connsiteY0" fmla="*/ 2357770 h 2357770"/>
                <a:gd name="connsiteX1" fmla="*/ 180164 w 576064"/>
                <a:gd name="connsiteY1" fmla="*/ 0 h 2357770"/>
                <a:gd name="connsiteX2" fmla="*/ 341195 w 576064"/>
                <a:gd name="connsiteY2" fmla="*/ 20889 h 2357770"/>
                <a:gd name="connsiteX3" fmla="*/ 576064 w 576064"/>
                <a:gd name="connsiteY3" fmla="*/ 2357770 h 2357770"/>
                <a:gd name="connsiteX4" fmla="*/ 0 w 576064"/>
                <a:gd name="connsiteY4" fmla="*/ 2357770 h 2357770"/>
                <a:gd name="connsiteX0" fmla="*/ 0 w 576064"/>
                <a:gd name="connsiteY0" fmla="*/ 2357770 h 2357770"/>
                <a:gd name="connsiteX1" fmla="*/ 180164 w 576064"/>
                <a:gd name="connsiteY1" fmla="*/ 0 h 2357770"/>
                <a:gd name="connsiteX2" fmla="*/ 341195 w 576064"/>
                <a:gd name="connsiteY2" fmla="*/ 20889 h 2357770"/>
                <a:gd name="connsiteX3" fmla="*/ 576064 w 576064"/>
                <a:gd name="connsiteY3" fmla="*/ 2357770 h 2357770"/>
                <a:gd name="connsiteX4" fmla="*/ 0 w 576064"/>
                <a:gd name="connsiteY4" fmla="*/ 2357770 h 2357770"/>
                <a:gd name="connsiteX0" fmla="*/ 0 w 576064"/>
                <a:gd name="connsiteY0" fmla="*/ 2357770 h 2357770"/>
                <a:gd name="connsiteX1" fmla="*/ 180164 w 576064"/>
                <a:gd name="connsiteY1" fmla="*/ 0 h 2357770"/>
                <a:gd name="connsiteX2" fmla="*/ 341195 w 576064"/>
                <a:gd name="connsiteY2" fmla="*/ 20889 h 2357770"/>
                <a:gd name="connsiteX3" fmla="*/ 576064 w 576064"/>
                <a:gd name="connsiteY3" fmla="*/ 2357770 h 2357770"/>
                <a:gd name="connsiteX4" fmla="*/ 0 w 576064"/>
                <a:gd name="connsiteY4" fmla="*/ 2357770 h 2357770"/>
                <a:gd name="connsiteX0" fmla="*/ 0 w 522901"/>
                <a:gd name="connsiteY0" fmla="*/ 2357770 h 2357770"/>
                <a:gd name="connsiteX1" fmla="*/ 127001 w 522901"/>
                <a:gd name="connsiteY1" fmla="*/ 0 h 2357770"/>
                <a:gd name="connsiteX2" fmla="*/ 288032 w 522901"/>
                <a:gd name="connsiteY2" fmla="*/ 20889 h 2357770"/>
                <a:gd name="connsiteX3" fmla="*/ 522901 w 522901"/>
                <a:gd name="connsiteY3" fmla="*/ 2357770 h 2357770"/>
                <a:gd name="connsiteX4" fmla="*/ 0 w 522901"/>
                <a:gd name="connsiteY4" fmla="*/ 2357770 h 2357770"/>
                <a:gd name="connsiteX0" fmla="*/ 0 w 522901"/>
                <a:gd name="connsiteY0" fmla="*/ 2357770 h 2357770"/>
                <a:gd name="connsiteX1" fmla="*/ 127001 w 522901"/>
                <a:gd name="connsiteY1" fmla="*/ 0 h 2357770"/>
                <a:gd name="connsiteX2" fmla="*/ 288032 w 522901"/>
                <a:gd name="connsiteY2" fmla="*/ 20889 h 2357770"/>
                <a:gd name="connsiteX3" fmla="*/ 522901 w 522901"/>
                <a:gd name="connsiteY3" fmla="*/ 2357770 h 2357770"/>
                <a:gd name="connsiteX4" fmla="*/ 0 w 522901"/>
                <a:gd name="connsiteY4" fmla="*/ 2357770 h 2357770"/>
                <a:gd name="connsiteX0" fmla="*/ 0 w 522901"/>
                <a:gd name="connsiteY0" fmla="*/ 2357770 h 2357770"/>
                <a:gd name="connsiteX1" fmla="*/ 127001 w 522901"/>
                <a:gd name="connsiteY1" fmla="*/ 0 h 2357770"/>
                <a:gd name="connsiteX2" fmla="*/ 288032 w 522901"/>
                <a:gd name="connsiteY2" fmla="*/ 20889 h 2357770"/>
                <a:gd name="connsiteX3" fmla="*/ 522901 w 522901"/>
                <a:gd name="connsiteY3" fmla="*/ 2357770 h 2357770"/>
                <a:gd name="connsiteX4" fmla="*/ 0 w 522901"/>
                <a:gd name="connsiteY4" fmla="*/ 2357770 h 2357770"/>
                <a:gd name="connsiteX0" fmla="*/ 0 w 522901"/>
                <a:gd name="connsiteY0" fmla="*/ 2336881 h 2336881"/>
                <a:gd name="connsiteX1" fmla="*/ 73838 w 522901"/>
                <a:gd name="connsiteY1" fmla="*/ 11008 h 2336881"/>
                <a:gd name="connsiteX2" fmla="*/ 288032 w 522901"/>
                <a:gd name="connsiteY2" fmla="*/ 0 h 2336881"/>
                <a:gd name="connsiteX3" fmla="*/ 522901 w 522901"/>
                <a:gd name="connsiteY3" fmla="*/ 2336881 h 2336881"/>
                <a:gd name="connsiteX4" fmla="*/ 0 w 522901"/>
                <a:gd name="connsiteY4" fmla="*/ 2336881 h 2336881"/>
                <a:gd name="connsiteX0" fmla="*/ 0 w 522901"/>
                <a:gd name="connsiteY0" fmla="*/ 2336881 h 2336881"/>
                <a:gd name="connsiteX1" fmla="*/ 73838 w 522901"/>
                <a:gd name="connsiteY1" fmla="*/ 11008 h 2336881"/>
                <a:gd name="connsiteX2" fmla="*/ 288032 w 522901"/>
                <a:gd name="connsiteY2" fmla="*/ 0 h 2336881"/>
                <a:gd name="connsiteX3" fmla="*/ 522901 w 522901"/>
                <a:gd name="connsiteY3" fmla="*/ 2336881 h 2336881"/>
                <a:gd name="connsiteX4" fmla="*/ 0 w 522901"/>
                <a:gd name="connsiteY4" fmla="*/ 2336881 h 2336881"/>
                <a:gd name="connsiteX0" fmla="*/ 0 w 522901"/>
                <a:gd name="connsiteY0" fmla="*/ 2336881 h 2336881"/>
                <a:gd name="connsiteX1" fmla="*/ 73838 w 522901"/>
                <a:gd name="connsiteY1" fmla="*/ 11008 h 2336881"/>
                <a:gd name="connsiteX2" fmla="*/ 288032 w 522901"/>
                <a:gd name="connsiteY2" fmla="*/ 0 h 2336881"/>
                <a:gd name="connsiteX3" fmla="*/ 522901 w 522901"/>
                <a:gd name="connsiteY3" fmla="*/ 2336881 h 2336881"/>
                <a:gd name="connsiteX4" fmla="*/ 0 w 522901"/>
                <a:gd name="connsiteY4" fmla="*/ 2336881 h 2336881"/>
                <a:gd name="connsiteX0" fmla="*/ 0 w 522901"/>
                <a:gd name="connsiteY0" fmla="*/ 2336881 h 2336881"/>
                <a:gd name="connsiteX1" fmla="*/ 73838 w 522901"/>
                <a:gd name="connsiteY1" fmla="*/ 11008 h 2336881"/>
                <a:gd name="connsiteX2" fmla="*/ 288032 w 522901"/>
                <a:gd name="connsiteY2" fmla="*/ 0 h 2336881"/>
                <a:gd name="connsiteX3" fmla="*/ 522901 w 522901"/>
                <a:gd name="connsiteY3" fmla="*/ 2336881 h 2336881"/>
                <a:gd name="connsiteX4" fmla="*/ 0 w 522901"/>
                <a:gd name="connsiteY4" fmla="*/ 2336881 h 2336881"/>
                <a:gd name="connsiteX0" fmla="*/ 0 w 522901"/>
                <a:gd name="connsiteY0" fmla="*/ 2325873 h 2325873"/>
                <a:gd name="connsiteX1" fmla="*/ 73838 w 522901"/>
                <a:gd name="connsiteY1" fmla="*/ 0 h 2325873"/>
                <a:gd name="connsiteX2" fmla="*/ 298665 w 522901"/>
                <a:gd name="connsiteY2" fmla="*/ 467457 h 2325873"/>
                <a:gd name="connsiteX3" fmla="*/ 522901 w 522901"/>
                <a:gd name="connsiteY3" fmla="*/ 2325873 h 2325873"/>
                <a:gd name="connsiteX4" fmla="*/ 0 w 522901"/>
                <a:gd name="connsiteY4" fmla="*/ 2325873 h 2325873"/>
                <a:gd name="connsiteX0" fmla="*/ 0 w 522901"/>
                <a:gd name="connsiteY0" fmla="*/ 1879306 h 1879306"/>
                <a:gd name="connsiteX1" fmla="*/ 116368 w 522901"/>
                <a:gd name="connsiteY1" fmla="*/ 0 h 1879306"/>
                <a:gd name="connsiteX2" fmla="*/ 298665 w 522901"/>
                <a:gd name="connsiteY2" fmla="*/ 20890 h 1879306"/>
                <a:gd name="connsiteX3" fmla="*/ 522901 w 522901"/>
                <a:gd name="connsiteY3" fmla="*/ 1879306 h 1879306"/>
                <a:gd name="connsiteX4" fmla="*/ 0 w 522901"/>
                <a:gd name="connsiteY4" fmla="*/ 1879306 h 1879306"/>
                <a:gd name="connsiteX0" fmla="*/ 0 w 522901"/>
                <a:gd name="connsiteY0" fmla="*/ 1879306 h 1879306"/>
                <a:gd name="connsiteX1" fmla="*/ 116368 w 522901"/>
                <a:gd name="connsiteY1" fmla="*/ 0 h 1879306"/>
                <a:gd name="connsiteX2" fmla="*/ 298665 w 522901"/>
                <a:gd name="connsiteY2" fmla="*/ 20890 h 1879306"/>
                <a:gd name="connsiteX3" fmla="*/ 522901 w 522901"/>
                <a:gd name="connsiteY3" fmla="*/ 1879306 h 1879306"/>
                <a:gd name="connsiteX4" fmla="*/ 0 w 522901"/>
                <a:gd name="connsiteY4" fmla="*/ 1879306 h 1879306"/>
                <a:gd name="connsiteX0" fmla="*/ 0 w 522901"/>
                <a:gd name="connsiteY0" fmla="*/ 1879306 h 1879306"/>
                <a:gd name="connsiteX1" fmla="*/ 116368 w 522901"/>
                <a:gd name="connsiteY1" fmla="*/ 0 h 1879306"/>
                <a:gd name="connsiteX2" fmla="*/ 298665 w 522901"/>
                <a:gd name="connsiteY2" fmla="*/ 20890 h 1879306"/>
                <a:gd name="connsiteX3" fmla="*/ 522901 w 522901"/>
                <a:gd name="connsiteY3" fmla="*/ 1879306 h 1879306"/>
                <a:gd name="connsiteX4" fmla="*/ 0 w 522901"/>
                <a:gd name="connsiteY4" fmla="*/ 1879306 h 1879306"/>
                <a:gd name="connsiteX0" fmla="*/ 0 w 522901"/>
                <a:gd name="connsiteY0" fmla="*/ 1953734 h 1953734"/>
                <a:gd name="connsiteX1" fmla="*/ 169531 w 522901"/>
                <a:gd name="connsiteY1" fmla="*/ 0 h 1953734"/>
                <a:gd name="connsiteX2" fmla="*/ 298665 w 522901"/>
                <a:gd name="connsiteY2" fmla="*/ 95318 h 1953734"/>
                <a:gd name="connsiteX3" fmla="*/ 522901 w 522901"/>
                <a:gd name="connsiteY3" fmla="*/ 1953734 h 1953734"/>
                <a:gd name="connsiteX4" fmla="*/ 0 w 522901"/>
                <a:gd name="connsiteY4" fmla="*/ 1953734 h 1953734"/>
                <a:gd name="connsiteX0" fmla="*/ 0 w 522901"/>
                <a:gd name="connsiteY0" fmla="*/ 1974999 h 1974999"/>
                <a:gd name="connsiteX1" fmla="*/ 137634 w 522901"/>
                <a:gd name="connsiteY1" fmla="*/ 0 h 1974999"/>
                <a:gd name="connsiteX2" fmla="*/ 298665 w 522901"/>
                <a:gd name="connsiteY2" fmla="*/ 116583 h 1974999"/>
                <a:gd name="connsiteX3" fmla="*/ 522901 w 522901"/>
                <a:gd name="connsiteY3" fmla="*/ 1974999 h 1974999"/>
                <a:gd name="connsiteX4" fmla="*/ 0 w 522901"/>
                <a:gd name="connsiteY4" fmla="*/ 1974999 h 1974999"/>
                <a:gd name="connsiteX0" fmla="*/ 0 w 522901"/>
                <a:gd name="connsiteY0" fmla="*/ 1974999 h 1974999"/>
                <a:gd name="connsiteX1" fmla="*/ 137634 w 522901"/>
                <a:gd name="connsiteY1" fmla="*/ 0 h 1974999"/>
                <a:gd name="connsiteX2" fmla="*/ 277400 w 522901"/>
                <a:gd name="connsiteY2" fmla="*/ 148481 h 1974999"/>
                <a:gd name="connsiteX3" fmla="*/ 522901 w 522901"/>
                <a:gd name="connsiteY3" fmla="*/ 1974999 h 1974999"/>
                <a:gd name="connsiteX4" fmla="*/ 0 w 522901"/>
                <a:gd name="connsiteY4" fmla="*/ 1974999 h 1974999"/>
                <a:gd name="connsiteX0" fmla="*/ 0 w 522901"/>
                <a:gd name="connsiteY0" fmla="*/ 1985631 h 1985631"/>
                <a:gd name="connsiteX1" fmla="*/ 105736 w 522901"/>
                <a:gd name="connsiteY1" fmla="*/ 0 h 1985631"/>
                <a:gd name="connsiteX2" fmla="*/ 277400 w 522901"/>
                <a:gd name="connsiteY2" fmla="*/ 159113 h 1985631"/>
                <a:gd name="connsiteX3" fmla="*/ 522901 w 522901"/>
                <a:gd name="connsiteY3" fmla="*/ 1985631 h 1985631"/>
                <a:gd name="connsiteX4" fmla="*/ 0 w 522901"/>
                <a:gd name="connsiteY4" fmla="*/ 1985631 h 1985631"/>
                <a:gd name="connsiteX0" fmla="*/ 0 w 522901"/>
                <a:gd name="connsiteY0" fmla="*/ 1985631 h 1985631"/>
                <a:gd name="connsiteX1" fmla="*/ 105736 w 522901"/>
                <a:gd name="connsiteY1" fmla="*/ 0 h 1985631"/>
                <a:gd name="connsiteX2" fmla="*/ 319930 w 522901"/>
                <a:gd name="connsiteY2" fmla="*/ 159113 h 1985631"/>
                <a:gd name="connsiteX3" fmla="*/ 522901 w 522901"/>
                <a:gd name="connsiteY3" fmla="*/ 1985631 h 1985631"/>
                <a:gd name="connsiteX4" fmla="*/ 0 w 522901"/>
                <a:gd name="connsiteY4" fmla="*/ 1985631 h 1985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01" h="1985631">
                  <a:moveTo>
                    <a:pt x="0" y="1985631"/>
                  </a:moveTo>
                  <a:cubicBezTo>
                    <a:pt x="84864" y="1607290"/>
                    <a:pt x="159094" y="1314006"/>
                    <a:pt x="105736" y="0"/>
                  </a:cubicBezTo>
                  <a:lnTo>
                    <a:pt x="319930" y="159113"/>
                  </a:lnTo>
                  <a:cubicBezTo>
                    <a:pt x="345057" y="1565394"/>
                    <a:pt x="433978" y="1610708"/>
                    <a:pt x="522901" y="1985631"/>
                  </a:cubicBezTo>
                  <a:lnTo>
                    <a:pt x="0" y="198563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grpSp>
      <p:sp>
        <p:nvSpPr>
          <p:cNvPr id="10" name="Oval 9"/>
          <p:cNvSpPr/>
          <p:nvPr/>
        </p:nvSpPr>
        <p:spPr>
          <a:xfrm>
            <a:off x="1969014" y="1988839"/>
            <a:ext cx="2496277" cy="2496277"/>
          </a:xfrm>
          <a:prstGeom prst="ellipse">
            <a:avLst/>
          </a:prstGeom>
          <a:solidFill>
            <a:schemeClr val="tx1">
              <a:lumMod val="85000"/>
              <a:lumOff val="15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1" name="Oval 10"/>
          <p:cNvSpPr/>
          <p:nvPr/>
        </p:nvSpPr>
        <p:spPr>
          <a:xfrm>
            <a:off x="3983506" y="2468634"/>
            <a:ext cx="1632441" cy="1632441"/>
          </a:xfrm>
          <a:prstGeom prst="ellipse">
            <a:avLst/>
          </a:prstGeom>
          <a:solidFill>
            <a:schemeClr val="tx1">
              <a:lumMod val="85000"/>
              <a:lumOff val="15000"/>
            </a:schemeClr>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2" name="Oval 11"/>
          <p:cNvSpPr/>
          <p:nvPr/>
        </p:nvSpPr>
        <p:spPr>
          <a:xfrm>
            <a:off x="3695734" y="3909054"/>
            <a:ext cx="1248140" cy="1248140"/>
          </a:xfrm>
          <a:prstGeom prst="ellipse">
            <a:avLst/>
          </a:prstGeom>
          <a:solidFill>
            <a:schemeClr val="tx1">
              <a:lumMod val="85000"/>
              <a:lumOff val="15000"/>
            </a:schemeClr>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4" name="Oval 13"/>
          <p:cNvSpPr/>
          <p:nvPr/>
        </p:nvSpPr>
        <p:spPr>
          <a:xfrm>
            <a:off x="4091363" y="2584107"/>
            <a:ext cx="1409459" cy="14094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5" name="Oval 14"/>
          <p:cNvSpPr/>
          <p:nvPr/>
        </p:nvSpPr>
        <p:spPr>
          <a:xfrm>
            <a:off x="911425" y="3225343"/>
            <a:ext cx="1451796" cy="1451796"/>
          </a:xfrm>
          <a:prstGeom prst="ellipse">
            <a:avLst/>
          </a:prstGeom>
          <a:solidFill>
            <a:schemeClr val="tx1">
              <a:lumMod val="85000"/>
              <a:lumOff val="15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6" name="TextBox 15"/>
          <p:cNvSpPr txBox="1"/>
          <p:nvPr/>
        </p:nvSpPr>
        <p:spPr>
          <a:xfrm>
            <a:off x="2500164" y="2697346"/>
            <a:ext cx="1309974" cy="913007"/>
          </a:xfrm>
          <a:prstGeom prst="rect">
            <a:avLst/>
          </a:prstGeom>
          <a:noFill/>
        </p:spPr>
        <p:txBody>
          <a:bodyPr wrap="non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5333" b="1" i="0" u="none" strike="noStrike" kern="1200" cap="none" spc="0" normalizeH="0" baseline="0" noProof="0" dirty="0">
                <a:ln>
                  <a:noFill/>
                </a:ln>
                <a:solidFill>
                  <a:srgbClr val="FFFFFF"/>
                </a:solidFill>
                <a:effectLst/>
                <a:uLnTx/>
                <a:uFillTx/>
                <a:latin typeface="Arial"/>
                <a:cs typeface="Arial" pitchFamily="34" charset="0"/>
              </a:rPr>
              <a:t>50</a:t>
            </a:r>
            <a:r>
              <a:rPr kumimoji="0" lang="en-US" altLang="ko-KR" sz="3200" b="1" i="0" u="none" strike="noStrike" kern="1200" cap="none" spc="0" normalizeH="0" baseline="0" noProof="0" dirty="0">
                <a:ln>
                  <a:noFill/>
                </a:ln>
                <a:solidFill>
                  <a:srgbClr val="FFFFFF"/>
                </a:solidFill>
                <a:effectLst/>
                <a:uLnTx/>
                <a:uFillTx/>
                <a:latin typeface="Arial"/>
                <a:cs typeface="Arial" pitchFamily="34" charset="0"/>
              </a:rPr>
              <a:t>%</a:t>
            </a:r>
            <a:endParaRPr kumimoji="0" lang="ko-KR" altLang="en-US" sz="3200" b="1" i="0" u="none" strike="noStrike" kern="1200" cap="none" spc="0" normalizeH="0" baseline="0" noProof="0" dirty="0">
              <a:ln>
                <a:noFill/>
              </a:ln>
              <a:solidFill>
                <a:srgbClr val="FFFFFF"/>
              </a:solidFill>
              <a:effectLst/>
              <a:uLnTx/>
              <a:uFillTx/>
              <a:latin typeface="Arial"/>
              <a:cs typeface="Arial" pitchFamily="34" charset="0"/>
            </a:endParaRPr>
          </a:p>
        </p:txBody>
      </p:sp>
      <p:sp>
        <p:nvSpPr>
          <p:cNvPr id="17" name="TextBox 16"/>
          <p:cNvSpPr txBox="1"/>
          <p:nvPr/>
        </p:nvSpPr>
        <p:spPr>
          <a:xfrm>
            <a:off x="3877161" y="4225346"/>
            <a:ext cx="853119" cy="584775"/>
          </a:xfrm>
          <a:prstGeom prst="rect">
            <a:avLst/>
          </a:prstGeom>
          <a:noFill/>
        </p:spPr>
        <p:txBody>
          <a:bodyPr wrap="non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srgbClr val="FFFFFF"/>
                </a:solidFill>
                <a:effectLst/>
                <a:uLnTx/>
                <a:uFillTx/>
                <a:latin typeface="Arial"/>
                <a:cs typeface="Arial" pitchFamily="34" charset="0"/>
              </a:rPr>
              <a:t>15</a:t>
            </a:r>
            <a:r>
              <a:rPr kumimoji="0" lang="en-US" altLang="ko-KR" sz="1867" b="1" i="0" u="none" strike="noStrike" kern="1200" cap="none" spc="0" normalizeH="0" baseline="0" noProof="0" dirty="0">
                <a:ln>
                  <a:noFill/>
                </a:ln>
                <a:solidFill>
                  <a:srgbClr val="FFFFFF"/>
                </a:solidFill>
                <a:effectLst/>
                <a:uLnTx/>
                <a:uFillTx/>
                <a:latin typeface="Arial"/>
                <a:cs typeface="Arial" pitchFamily="34" charset="0"/>
              </a:rPr>
              <a:t>%</a:t>
            </a:r>
            <a:endParaRPr kumimoji="0" lang="ko-KR" altLang="en-US" sz="1867" b="1" i="0" u="none" strike="noStrike" kern="1200" cap="none" spc="0" normalizeH="0" baseline="0" noProof="0" dirty="0">
              <a:ln>
                <a:noFill/>
              </a:ln>
              <a:solidFill>
                <a:srgbClr val="FFFFFF"/>
              </a:solidFill>
              <a:effectLst/>
              <a:uLnTx/>
              <a:uFillTx/>
              <a:latin typeface="Arial"/>
              <a:cs typeface="Arial" pitchFamily="34" charset="0"/>
            </a:endParaRPr>
          </a:p>
        </p:txBody>
      </p:sp>
      <p:sp>
        <p:nvSpPr>
          <p:cNvPr id="18" name="TextBox 17"/>
          <p:cNvSpPr txBox="1"/>
          <p:nvPr/>
        </p:nvSpPr>
        <p:spPr>
          <a:xfrm>
            <a:off x="4236323" y="2895003"/>
            <a:ext cx="1067921" cy="748988"/>
          </a:xfrm>
          <a:prstGeom prst="rect">
            <a:avLst/>
          </a:prstGeom>
          <a:noFill/>
        </p:spPr>
        <p:txBody>
          <a:bodyPr wrap="non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4267"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35</a:t>
            </a:r>
            <a:r>
              <a:rPr kumimoji="0" lang="en-US" altLang="ko-KR" sz="24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19" name="TextBox 18"/>
          <p:cNvSpPr txBox="1"/>
          <p:nvPr/>
        </p:nvSpPr>
        <p:spPr>
          <a:xfrm>
            <a:off x="6281433" y="2910426"/>
            <a:ext cx="1309974" cy="913007"/>
          </a:xfrm>
          <a:prstGeom prst="rect">
            <a:avLst/>
          </a:prstGeom>
          <a:noFill/>
        </p:spPr>
        <p:txBody>
          <a:bodyPr wrap="non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5333" b="1" i="0" u="none" strike="noStrike" kern="1200" cap="none" spc="0" normalizeH="0" baseline="0" noProof="0" dirty="0">
                <a:ln>
                  <a:noFill/>
                </a:ln>
                <a:solidFill>
                  <a:srgbClr val="FFFFFF"/>
                </a:solidFill>
                <a:effectLst/>
                <a:uLnTx/>
                <a:uFillTx/>
                <a:latin typeface="Arial"/>
                <a:cs typeface="Arial" pitchFamily="34" charset="0"/>
              </a:rPr>
              <a:t>50</a:t>
            </a:r>
            <a:r>
              <a:rPr kumimoji="0" lang="en-US" altLang="ko-KR" sz="3200" b="1" i="0" u="none" strike="noStrike" kern="1200" cap="none" spc="0" normalizeH="0" baseline="0" noProof="0" dirty="0">
                <a:ln>
                  <a:noFill/>
                </a:ln>
                <a:solidFill>
                  <a:srgbClr val="FFFFFF"/>
                </a:solidFill>
                <a:effectLst/>
                <a:uLnTx/>
                <a:uFillTx/>
                <a:latin typeface="Arial"/>
                <a:cs typeface="Arial" pitchFamily="34" charset="0"/>
              </a:rPr>
              <a:t>%</a:t>
            </a:r>
            <a:endParaRPr kumimoji="0" lang="ko-KR" altLang="en-US" sz="3200" b="1" i="0" u="none" strike="noStrike" kern="1200" cap="none" spc="0" normalizeH="0" baseline="0" noProof="0" dirty="0">
              <a:ln>
                <a:noFill/>
              </a:ln>
              <a:solidFill>
                <a:srgbClr val="FFFFFF"/>
              </a:solidFill>
              <a:effectLst/>
              <a:uLnTx/>
              <a:uFillTx/>
              <a:latin typeface="Arial"/>
              <a:cs typeface="Arial" pitchFamily="34" charset="0"/>
            </a:endParaRPr>
          </a:p>
        </p:txBody>
      </p:sp>
      <p:sp>
        <p:nvSpPr>
          <p:cNvPr id="20" name="TextBox 19"/>
          <p:cNvSpPr txBox="1"/>
          <p:nvPr/>
        </p:nvSpPr>
        <p:spPr>
          <a:xfrm>
            <a:off x="7660621" y="2831158"/>
            <a:ext cx="3907988" cy="1077218"/>
          </a:xfrm>
          <a:prstGeom prst="rect">
            <a:avLst/>
          </a:prstGeom>
          <a:noFill/>
        </p:spPr>
        <p:txBody>
          <a:bodyPr wrap="square" rtlCol="0" anchor="ctr">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Arial"/>
                <a:cs typeface="Arial" pitchFamily="34" charset="0"/>
              </a:rPr>
              <a:t>不要忘记：你是为输出核心论点、展现科研能力而奋斗，对此没有帮助的元素都应该剔除干净。网络上模板设计的目标就是吸引人注意，你不能让模板喧宾夺主</a:t>
            </a:r>
            <a:endParaRPr kumimoji="0" lang="en-US" altLang="ko-KR" sz="1600" b="0" i="0" u="none" strike="noStrike" kern="1200" cap="none" spc="0" normalizeH="0" baseline="0" noProof="0" dirty="0">
              <a:ln>
                <a:noFill/>
              </a:ln>
              <a:solidFill>
                <a:prstClr val="white"/>
              </a:solidFill>
              <a:effectLst/>
              <a:uLnTx/>
              <a:uFillTx/>
              <a:latin typeface="Arial"/>
              <a:cs typeface="Arial" pitchFamily="34" charset="0"/>
            </a:endParaRPr>
          </a:p>
        </p:txBody>
      </p:sp>
      <p:sp>
        <p:nvSpPr>
          <p:cNvPr id="21" name="TextBox 20"/>
          <p:cNvSpPr txBox="1"/>
          <p:nvPr/>
        </p:nvSpPr>
        <p:spPr>
          <a:xfrm>
            <a:off x="6288020" y="1846274"/>
            <a:ext cx="3744416" cy="830997"/>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prstClr val="white"/>
                </a:solidFill>
                <a:effectLst/>
                <a:uLnTx/>
                <a:uFillTx/>
                <a:latin typeface="Arial"/>
                <a:cs typeface="Arial" pitchFamily="34" charset="0"/>
              </a:rPr>
              <a:t>Modern  PowerPoint  Presentation</a:t>
            </a:r>
            <a:endParaRPr kumimoji="0" lang="ko-KR" altLang="en-US" sz="2400" b="1" i="0" u="none" strike="noStrike" kern="1200" cap="none" spc="0" normalizeH="0" baseline="0" noProof="0" dirty="0">
              <a:ln>
                <a:noFill/>
              </a:ln>
              <a:solidFill>
                <a:prstClr val="white"/>
              </a:solidFill>
              <a:effectLst/>
              <a:uLnTx/>
              <a:uFillTx/>
              <a:latin typeface="Arial"/>
              <a:cs typeface="Arial" pitchFamily="34" charset="0"/>
            </a:endParaRPr>
          </a:p>
        </p:txBody>
      </p:sp>
      <p:sp>
        <p:nvSpPr>
          <p:cNvPr id="22" name="Oval 21"/>
          <p:cNvSpPr/>
          <p:nvPr/>
        </p:nvSpPr>
        <p:spPr>
          <a:xfrm>
            <a:off x="8764584" y="4347655"/>
            <a:ext cx="647152" cy="647152"/>
          </a:xfrm>
          <a:prstGeom prst="ellipse">
            <a:avLst/>
          </a:prstGeom>
          <a:solidFill>
            <a:schemeClr val="accent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23" name="Oval 22"/>
          <p:cNvSpPr/>
          <p:nvPr/>
        </p:nvSpPr>
        <p:spPr>
          <a:xfrm>
            <a:off x="6186840" y="4347655"/>
            <a:ext cx="647152" cy="647152"/>
          </a:xfrm>
          <a:prstGeom prst="ellipse">
            <a:avLst/>
          </a:prstGeom>
          <a:solidFill>
            <a:schemeClr val="accent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24" name="Oval 23"/>
          <p:cNvSpPr/>
          <p:nvPr/>
        </p:nvSpPr>
        <p:spPr>
          <a:xfrm>
            <a:off x="8764584" y="5509635"/>
            <a:ext cx="647152" cy="647152"/>
          </a:xfrm>
          <a:prstGeom prst="ellipse">
            <a:avLst/>
          </a:prstGeom>
          <a:solidFill>
            <a:schemeClr val="tx1">
              <a:lumMod val="85000"/>
              <a:lumOff val="1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25" name="Oval 24"/>
          <p:cNvSpPr/>
          <p:nvPr/>
        </p:nvSpPr>
        <p:spPr>
          <a:xfrm>
            <a:off x="6186840" y="5509635"/>
            <a:ext cx="647152" cy="647152"/>
          </a:xfrm>
          <a:prstGeom prst="ellipse">
            <a:avLst/>
          </a:prstGeom>
          <a:solidFill>
            <a:schemeClr val="tx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26" name="Rectangle 9"/>
          <p:cNvSpPr/>
          <p:nvPr/>
        </p:nvSpPr>
        <p:spPr>
          <a:xfrm>
            <a:off x="8927062" y="5682408"/>
            <a:ext cx="322197" cy="301605"/>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27" name="Rectangle 16"/>
          <p:cNvSpPr/>
          <p:nvPr/>
        </p:nvSpPr>
        <p:spPr>
          <a:xfrm rot="2700000">
            <a:off x="6388366" y="4452417"/>
            <a:ext cx="244101" cy="437627"/>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28" name="Parallelogram 15"/>
          <p:cNvSpPr/>
          <p:nvPr/>
        </p:nvSpPr>
        <p:spPr>
          <a:xfrm rot="16200000">
            <a:off x="8911037" y="4479500"/>
            <a:ext cx="354249" cy="383461"/>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29" name="Round Same Side Corner Rectangle 6"/>
          <p:cNvSpPr>
            <a:spLocks noChangeAspect="1"/>
          </p:cNvSpPr>
          <p:nvPr/>
        </p:nvSpPr>
        <p:spPr>
          <a:xfrm rot="2700000">
            <a:off x="6455772" y="5614135"/>
            <a:ext cx="109288" cy="43815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grpSp>
        <p:nvGrpSpPr>
          <p:cNvPr id="30" name="Group 29"/>
          <p:cNvGrpSpPr/>
          <p:nvPr/>
        </p:nvGrpSpPr>
        <p:grpSpPr>
          <a:xfrm>
            <a:off x="6910837" y="4114503"/>
            <a:ext cx="1853747" cy="1113463"/>
            <a:chOff x="2113657" y="4294856"/>
            <a:chExt cx="3647460" cy="835097"/>
          </a:xfrm>
        </p:grpSpPr>
        <p:sp>
          <p:nvSpPr>
            <p:cNvPr id="31" name="TextBox 30"/>
            <p:cNvSpPr txBox="1"/>
            <p:nvPr/>
          </p:nvSpPr>
          <p:spPr>
            <a:xfrm>
              <a:off x="2113657" y="4506705"/>
              <a:ext cx="3647456" cy="623248"/>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Arial"/>
                  <a:cs typeface="Arial" pitchFamily="34" charset="0"/>
                </a:rPr>
                <a:t>Easy to change colors, photos and Text.</a:t>
              </a:r>
            </a:p>
          </p:txBody>
        </p:sp>
        <p:sp>
          <p:nvSpPr>
            <p:cNvPr id="32" name="TextBox 31"/>
            <p:cNvSpPr txBox="1"/>
            <p:nvPr/>
          </p:nvSpPr>
          <p:spPr>
            <a:xfrm>
              <a:off x="2113657" y="4294856"/>
              <a:ext cx="3647460" cy="253916"/>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white"/>
                  </a:solidFill>
                  <a:effectLst/>
                  <a:uLnTx/>
                  <a:uFillTx/>
                  <a:latin typeface="Arial"/>
                  <a:cs typeface="Arial" pitchFamily="34" charset="0"/>
                </a:rPr>
                <a:t>Your Text  Here</a:t>
              </a:r>
              <a:endParaRPr kumimoji="0" lang="ko-KR" altLang="en-US" sz="1600" b="1" i="0" u="none" strike="noStrike" kern="1200" cap="none" spc="0" normalizeH="0" baseline="0" noProof="0" dirty="0">
                <a:ln>
                  <a:noFill/>
                </a:ln>
                <a:solidFill>
                  <a:prstClr val="white"/>
                </a:solidFill>
                <a:effectLst/>
                <a:uLnTx/>
                <a:uFillTx/>
                <a:latin typeface="Arial"/>
                <a:cs typeface="Arial" pitchFamily="34" charset="0"/>
              </a:endParaRPr>
            </a:p>
          </p:txBody>
        </p:sp>
      </p:grpSp>
      <p:grpSp>
        <p:nvGrpSpPr>
          <p:cNvPr id="33" name="Group 32"/>
          <p:cNvGrpSpPr/>
          <p:nvPr/>
        </p:nvGrpSpPr>
        <p:grpSpPr>
          <a:xfrm>
            <a:off x="9618851" y="4114503"/>
            <a:ext cx="1853747" cy="1113463"/>
            <a:chOff x="2113657" y="4294856"/>
            <a:chExt cx="3647460" cy="835097"/>
          </a:xfrm>
        </p:grpSpPr>
        <p:sp>
          <p:nvSpPr>
            <p:cNvPr id="34" name="TextBox 33"/>
            <p:cNvSpPr txBox="1"/>
            <p:nvPr/>
          </p:nvSpPr>
          <p:spPr>
            <a:xfrm>
              <a:off x="2113657" y="4506705"/>
              <a:ext cx="3647456" cy="623248"/>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Arial"/>
                  <a:cs typeface="Arial" pitchFamily="34" charset="0"/>
                </a:rPr>
                <a:t>Easy to change colors, photos and Text.</a:t>
              </a:r>
            </a:p>
          </p:txBody>
        </p:sp>
        <p:sp>
          <p:nvSpPr>
            <p:cNvPr id="35" name="TextBox 34"/>
            <p:cNvSpPr txBox="1"/>
            <p:nvPr/>
          </p:nvSpPr>
          <p:spPr>
            <a:xfrm>
              <a:off x="2113657" y="4294856"/>
              <a:ext cx="3647460" cy="253916"/>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white"/>
                  </a:solidFill>
                  <a:effectLst/>
                  <a:uLnTx/>
                  <a:uFillTx/>
                  <a:latin typeface="Arial"/>
                  <a:cs typeface="Arial" pitchFamily="34" charset="0"/>
                </a:rPr>
                <a:t>Your Text  Here</a:t>
              </a:r>
              <a:endParaRPr kumimoji="0" lang="ko-KR" altLang="en-US" sz="1600" b="1" i="0" u="none" strike="noStrike" kern="1200" cap="none" spc="0" normalizeH="0" baseline="0" noProof="0" dirty="0">
                <a:ln>
                  <a:noFill/>
                </a:ln>
                <a:solidFill>
                  <a:prstClr val="white"/>
                </a:solidFill>
                <a:effectLst/>
                <a:uLnTx/>
                <a:uFillTx/>
                <a:latin typeface="Arial"/>
                <a:cs typeface="Arial" pitchFamily="34" charset="0"/>
              </a:endParaRPr>
            </a:p>
          </p:txBody>
        </p:sp>
      </p:grpSp>
      <p:grpSp>
        <p:nvGrpSpPr>
          <p:cNvPr id="36" name="Group 35"/>
          <p:cNvGrpSpPr/>
          <p:nvPr/>
        </p:nvGrpSpPr>
        <p:grpSpPr>
          <a:xfrm>
            <a:off x="6910837" y="5276483"/>
            <a:ext cx="1853747" cy="1113463"/>
            <a:chOff x="2113657" y="4294856"/>
            <a:chExt cx="3647460" cy="835097"/>
          </a:xfrm>
        </p:grpSpPr>
        <p:sp>
          <p:nvSpPr>
            <p:cNvPr id="37" name="TextBox 36"/>
            <p:cNvSpPr txBox="1"/>
            <p:nvPr/>
          </p:nvSpPr>
          <p:spPr>
            <a:xfrm>
              <a:off x="2113657" y="4506705"/>
              <a:ext cx="3647456" cy="623248"/>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Arial"/>
                  <a:cs typeface="Arial" pitchFamily="34" charset="0"/>
                </a:rPr>
                <a:t>Easy to change colors, photos and Text.</a:t>
              </a:r>
            </a:p>
          </p:txBody>
        </p:sp>
        <p:sp>
          <p:nvSpPr>
            <p:cNvPr id="38" name="TextBox 37"/>
            <p:cNvSpPr txBox="1"/>
            <p:nvPr/>
          </p:nvSpPr>
          <p:spPr>
            <a:xfrm>
              <a:off x="2113657" y="4294856"/>
              <a:ext cx="3647460" cy="253916"/>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white"/>
                  </a:solidFill>
                  <a:effectLst/>
                  <a:uLnTx/>
                  <a:uFillTx/>
                  <a:latin typeface="Arial"/>
                  <a:cs typeface="Arial" pitchFamily="34" charset="0"/>
                </a:rPr>
                <a:t>Your Text  Here</a:t>
              </a:r>
              <a:endParaRPr kumimoji="0" lang="ko-KR" altLang="en-US" sz="1600" b="1" i="0" u="none" strike="noStrike" kern="1200" cap="none" spc="0" normalizeH="0" baseline="0" noProof="0" dirty="0">
                <a:ln>
                  <a:noFill/>
                </a:ln>
                <a:solidFill>
                  <a:prstClr val="white"/>
                </a:solidFill>
                <a:effectLst/>
                <a:uLnTx/>
                <a:uFillTx/>
                <a:latin typeface="Arial"/>
                <a:cs typeface="Arial" pitchFamily="34" charset="0"/>
              </a:endParaRPr>
            </a:p>
          </p:txBody>
        </p:sp>
      </p:grpSp>
      <p:grpSp>
        <p:nvGrpSpPr>
          <p:cNvPr id="39" name="Group 38"/>
          <p:cNvGrpSpPr/>
          <p:nvPr/>
        </p:nvGrpSpPr>
        <p:grpSpPr>
          <a:xfrm>
            <a:off x="9618851" y="5276483"/>
            <a:ext cx="1853747" cy="1113463"/>
            <a:chOff x="2113657" y="4294856"/>
            <a:chExt cx="3647460" cy="835097"/>
          </a:xfrm>
        </p:grpSpPr>
        <p:sp>
          <p:nvSpPr>
            <p:cNvPr id="40" name="TextBox 39"/>
            <p:cNvSpPr txBox="1"/>
            <p:nvPr/>
          </p:nvSpPr>
          <p:spPr>
            <a:xfrm>
              <a:off x="2113657" y="4506705"/>
              <a:ext cx="3647456" cy="623248"/>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Arial"/>
                  <a:cs typeface="Arial" pitchFamily="34" charset="0"/>
                </a:rPr>
                <a:t>Easy to change colors, photos and Text.</a:t>
              </a:r>
            </a:p>
          </p:txBody>
        </p:sp>
        <p:sp>
          <p:nvSpPr>
            <p:cNvPr id="41" name="TextBox 40"/>
            <p:cNvSpPr txBox="1"/>
            <p:nvPr/>
          </p:nvSpPr>
          <p:spPr>
            <a:xfrm>
              <a:off x="2113657" y="4294856"/>
              <a:ext cx="3647460" cy="253916"/>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white"/>
                  </a:solidFill>
                  <a:effectLst/>
                  <a:uLnTx/>
                  <a:uFillTx/>
                  <a:latin typeface="Arial"/>
                  <a:cs typeface="Arial" pitchFamily="34" charset="0"/>
                </a:rPr>
                <a:t>Your Text  Here</a:t>
              </a:r>
              <a:endParaRPr kumimoji="0" lang="ko-KR" altLang="en-US" sz="1600" b="1" i="0" u="none" strike="noStrike" kern="1200" cap="none" spc="0" normalizeH="0" baseline="0" noProof="0" dirty="0">
                <a:ln>
                  <a:noFill/>
                </a:ln>
                <a:solidFill>
                  <a:prstClr val="white"/>
                </a:solidFill>
                <a:effectLst/>
                <a:uLnTx/>
                <a:uFillTx/>
                <a:latin typeface="Arial"/>
                <a:cs typeface="Arial" pitchFamily="34" charset="0"/>
              </a:endParaRPr>
            </a:p>
          </p:txBody>
        </p:sp>
      </p:grpSp>
      <p:sp>
        <p:nvSpPr>
          <p:cNvPr id="42" name="Oval 41"/>
          <p:cNvSpPr/>
          <p:nvPr/>
        </p:nvSpPr>
        <p:spPr>
          <a:xfrm>
            <a:off x="1027720" y="3335543"/>
            <a:ext cx="1219200" cy="1219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43" name="TextBox 42"/>
          <p:cNvSpPr txBox="1"/>
          <p:nvPr/>
        </p:nvSpPr>
        <p:spPr>
          <a:xfrm>
            <a:off x="1073919" y="3561389"/>
            <a:ext cx="1067921" cy="748988"/>
          </a:xfrm>
          <a:prstGeom prst="rect">
            <a:avLst/>
          </a:prstGeom>
          <a:noFill/>
        </p:spPr>
        <p:txBody>
          <a:bodyPr wrap="non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4267"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25</a:t>
            </a:r>
            <a:r>
              <a:rPr kumimoji="0" lang="en-US" altLang="ko-KR" sz="24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spTree>
    <p:extLst>
      <p:ext uri="{BB962C8B-B14F-4D97-AF65-F5344CB8AC3E}">
        <p14:creationId xmlns:p14="http://schemas.microsoft.com/office/powerpoint/2010/main" val="500025202"/>
      </p:ext>
    </p:extLst>
  </p:cSld>
  <p:clrMapOvr>
    <a:masterClrMapping/>
  </p:clrMapOvr>
  <p:transition spd="slow">
    <p:comb/>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t>“商务风”令人厌恶</a:t>
            </a:r>
            <a:endParaRPr lang="ko-KR" altLang="en-US" dirty="0"/>
          </a:p>
        </p:txBody>
      </p:sp>
      <p:sp>
        <p:nvSpPr>
          <p:cNvPr id="3" name="Text Placeholder 2"/>
          <p:cNvSpPr>
            <a:spLocks noGrp="1"/>
          </p:cNvSpPr>
          <p:nvPr>
            <p:ph type="body" sz="quarter" idx="11"/>
          </p:nvPr>
        </p:nvSpPr>
        <p:spPr/>
        <p:txBody>
          <a:bodyPr/>
          <a:lstStyle/>
          <a:p>
            <a:pPr lvl="0"/>
            <a:r>
              <a:rPr lang="zh-CN" altLang="en-US" dirty="0"/>
              <a:t>用剃刀把意义不明的元素全部剃掉</a:t>
            </a:r>
            <a:endParaRPr lang="en-US" altLang="ko-KR" dirty="0"/>
          </a:p>
        </p:txBody>
      </p:sp>
      <p:grpSp>
        <p:nvGrpSpPr>
          <p:cNvPr id="5" name="Group 4"/>
          <p:cNvGrpSpPr/>
          <p:nvPr/>
        </p:nvGrpSpPr>
        <p:grpSpPr>
          <a:xfrm>
            <a:off x="1992903" y="4210493"/>
            <a:ext cx="2282207" cy="2647508"/>
            <a:chOff x="1494677" y="3157869"/>
            <a:chExt cx="1711655" cy="1985631"/>
          </a:xfrm>
          <a:solidFill>
            <a:schemeClr val="bg1"/>
          </a:solidFill>
        </p:grpSpPr>
        <p:grpSp>
          <p:nvGrpSpPr>
            <p:cNvPr id="6" name="Group 5"/>
            <p:cNvGrpSpPr/>
            <p:nvPr/>
          </p:nvGrpSpPr>
          <p:grpSpPr>
            <a:xfrm>
              <a:off x="1494677" y="3328917"/>
              <a:ext cx="1711655" cy="576414"/>
              <a:chOff x="1710701" y="3328917"/>
              <a:chExt cx="1711655" cy="576414"/>
            </a:xfrm>
            <a:grpFill/>
          </p:grpSpPr>
          <p:sp>
            <p:nvSpPr>
              <p:cNvPr id="8" name="Isosceles Triangle 6"/>
              <p:cNvSpPr/>
              <p:nvPr/>
            </p:nvSpPr>
            <p:spPr>
              <a:xfrm rot="18454893">
                <a:off x="2095991" y="2943627"/>
                <a:ext cx="217714" cy="988293"/>
              </a:xfrm>
              <a:custGeom>
                <a:avLst/>
                <a:gdLst>
                  <a:gd name="connsiteX0" fmla="*/ 0 w 191312"/>
                  <a:gd name="connsiteY0" fmla="*/ 914400 h 914400"/>
                  <a:gd name="connsiteX1" fmla="*/ 95656 w 191312"/>
                  <a:gd name="connsiteY1" fmla="*/ 0 h 914400"/>
                  <a:gd name="connsiteX2" fmla="*/ 191312 w 191312"/>
                  <a:gd name="connsiteY2" fmla="*/ 914400 h 914400"/>
                  <a:gd name="connsiteX3" fmla="*/ 0 w 191312"/>
                  <a:gd name="connsiteY3" fmla="*/ 914400 h 914400"/>
                  <a:gd name="connsiteX0" fmla="*/ 0 w 212047"/>
                  <a:gd name="connsiteY0" fmla="*/ 957191 h 957191"/>
                  <a:gd name="connsiteX1" fmla="*/ 116391 w 212047"/>
                  <a:gd name="connsiteY1" fmla="*/ 0 h 957191"/>
                  <a:gd name="connsiteX2" fmla="*/ 212047 w 212047"/>
                  <a:gd name="connsiteY2" fmla="*/ 914400 h 957191"/>
                  <a:gd name="connsiteX3" fmla="*/ 0 w 212047"/>
                  <a:gd name="connsiteY3" fmla="*/ 957191 h 957191"/>
                  <a:gd name="connsiteX0" fmla="*/ 0 w 212047"/>
                  <a:gd name="connsiteY0" fmla="*/ 957191 h 957191"/>
                  <a:gd name="connsiteX1" fmla="*/ 116391 w 212047"/>
                  <a:gd name="connsiteY1" fmla="*/ 0 h 957191"/>
                  <a:gd name="connsiteX2" fmla="*/ 212047 w 212047"/>
                  <a:gd name="connsiteY2" fmla="*/ 914400 h 957191"/>
                  <a:gd name="connsiteX3" fmla="*/ 0 w 212047"/>
                  <a:gd name="connsiteY3" fmla="*/ 957191 h 957191"/>
                  <a:gd name="connsiteX0" fmla="*/ 0 w 217597"/>
                  <a:gd name="connsiteY0" fmla="*/ 957191 h 957191"/>
                  <a:gd name="connsiteX1" fmla="*/ 116391 w 217597"/>
                  <a:gd name="connsiteY1" fmla="*/ 0 h 957191"/>
                  <a:gd name="connsiteX2" fmla="*/ 212047 w 217597"/>
                  <a:gd name="connsiteY2" fmla="*/ 914400 h 957191"/>
                  <a:gd name="connsiteX3" fmla="*/ 0 w 217597"/>
                  <a:gd name="connsiteY3" fmla="*/ 957191 h 957191"/>
                  <a:gd name="connsiteX0" fmla="*/ 0 w 223706"/>
                  <a:gd name="connsiteY0" fmla="*/ 957191 h 957191"/>
                  <a:gd name="connsiteX1" fmla="*/ 116391 w 223706"/>
                  <a:gd name="connsiteY1" fmla="*/ 0 h 957191"/>
                  <a:gd name="connsiteX2" fmla="*/ 212047 w 223706"/>
                  <a:gd name="connsiteY2" fmla="*/ 914400 h 957191"/>
                  <a:gd name="connsiteX3" fmla="*/ 0 w 223706"/>
                  <a:gd name="connsiteY3" fmla="*/ 957191 h 957191"/>
                  <a:gd name="connsiteX0" fmla="*/ 0 w 223706"/>
                  <a:gd name="connsiteY0" fmla="*/ 957191 h 957191"/>
                  <a:gd name="connsiteX1" fmla="*/ 116391 w 223706"/>
                  <a:gd name="connsiteY1" fmla="*/ 0 h 957191"/>
                  <a:gd name="connsiteX2" fmla="*/ 212047 w 223706"/>
                  <a:gd name="connsiteY2" fmla="*/ 914400 h 957191"/>
                  <a:gd name="connsiteX3" fmla="*/ 0 w 223706"/>
                  <a:gd name="connsiteY3" fmla="*/ 957191 h 957191"/>
                  <a:gd name="connsiteX0" fmla="*/ 0 w 217714"/>
                  <a:gd name="connsiteY0" fmla="*/ 988293 h 988293"/>
                  <a:gd name="connsiteX1" fmla="*/ 52204 w 217714"/>
                  <a:gd name="connsiteY1" fmla="*/ 0 h 988293"/>
                  <a:gd name="connsiteX2" fmla="*/ 212047 w 217714"/>
                  <a:gd name="connsiteY2" fmla="*/ 945502 h 988293"/>
                  <a:gd name="connsiteX3" fmla="*/ 0 w 217714"/>
                  <a:gd name="connsiteY3" fmla="*/ 988293 h 988293"/>
                </a:gdLst>
                <a:ahLst/>
                <a:cxnLst>
                  <a:cxn ang="0">
                    <a:pos x="connsiteX0" y="connsiteY0"/>
                  </a:cxn>
                  <a:cxn ang="0">
                    <a:pos x="connsiteX1" y="connsiteY1"/>
                  </a:cxn>
                  <a:cxn ang="0">
                    <a:pos x="connsiteX2" y="connsiteY2"/>
                  </a:cxn>
                  <a:cxn ang="0">
                    <a:pos x="connsiteX3" y="connsiteY3"/>
                  </a:cxn>
                </a:cxnLst>
                <a:rect l="l" t="t" r="r" b="b"/>
                <a:pathLst>
                  <a:path w="217714" h="988293">
                    <a:moveTo>
                      <a:pt x="0" y="988293"/>
                    </a:moveTo>
                    <a:cubicBezTo>
                      <a:pt x="139291" y="712641"/>
                      <a:pt x="32862" y="344342"/>
                      <a:pt x="52204" y="0"/>
                    </a:cubicBezTo>
                    <a:cubicBezTo>
                      <a:pt x="154101" y="291170"/>
                      <a:pt x="241087" y="580398"/>
                      <a:pt x="212047" y="945502"/>
                    </a:cubicBezTo>
                    <a:lnTo>
                      <a:pt x="0" y="98829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9" name="Isosceles Triangle 8"/>
              <p:cNvSpPr/>
              <p:nvPr/>
            </p:nvSpPr>
            <p:spPr>
              <a:xfrm rot="3285420">
                <a:off x="2823153" y="3306127"/>
                <a:ext cx="285516" cy="912891"/>
              </a:xfrm>
              <a:custGeom>
                <a:avLst/>
                <a:gdLst>
                  <a:gd name="connsiteX0" fmla="*/ 0 w 151940"/>
                  <a:gd name="connsiteY0" fmla="*/ 914400 h 914400"/>
                  <a:gd name="connsiteX1" fmla="*/ 75970 w 151940"/>
                  <a:gd name="connsiteY1" fmla="*/ 0 h 914400"/>
                  <a:gd name="connsiteX2" fmla="*/ 151940 w 151940"/>
                  <a:gd name="connsiteY2" fmla="*/ 914400 h 914400"/>
                  <a:gd name="connsiteX3" fmla="*/ 0 w 151940"/>
                  <a:gd name="connsiteY3" fmla="*/ 914400 h 914400"/>
                  <a:gd name="connsiteX0" fmla="*/ 81911 w 233851"/>
                  <a:gd name="connsiteY0" fmla="*/ 914400 h 914400"/>
                  <a:gd name="connsiteX1" fmla="*/ 157881 w 233851"/>
                  <a:gd name="connsiteY1" fmla="*/ 0 h 914400"/>
                  <a:gd name="connsiteX2" fmla="*/ 233851 w 233851"/>
                  <a:gd name="connsiteY2" fmla="*/ 914400 h 914400"/>
                  <a:gd name="connsiteX3" fmla="*/ 81911 w 233851"/>
                  <a:gd name="connsiteY3" fmla="*/ 914400 h 914400"/>
                  <a:gd name="connsiteX0" fmla="*/ 141034 w 292974"/>
                  <a:gd name="connsiteY0" fmla="*/ 914400 h 914400"/>
                  <a:gd name="connsiteX1" fmla="*/ 217004 w 292974"/>
                  <a:gd name="connsiteY1" fmla="*/ 0 h 914400"/>
                  <a:gd name="connsiteX2" fmla="*/ 292974 w 292974"/>
                  <a:gd name="connsiteY2" fmla="*/ 914400 h 914400"/>
                  <a:gd name="connsiteX3" fmla="*/ 141034 w 292974"/>
                  <a:gd name="connsiteY3" fmla="*/ 914400 h 914400"/>
                  <a:gd name="connsiteX0" fmla="*/ 170156 w 268955"/>
                  <a:gd name="connsiteY0" fmla="*/ 912891 h 914400"/>
                  <a:gd name="connsiteX1" fmla="*/ 192985 w 268955"/>
                  <a:gd name="connsiteY1" fmla="*/ 0 h 914400"/>
                  <a:gd name="connsiteX2" fmla="*/ 268955 w 268955"/>
                  <a:gd name="connsiteY2" fmla="*/ 914400 h 914400"/>
                  <a:gd name="connsiteX3" fmla="*/ 170156 w 268955"/>
                  <a:gd name="connsiteY3" fmla="*/ 912891 h 914400"/>
                  <a:gd name="connsiteX0" fmla="*/ 109034 w 207833"/>
                  <a:gd name="connsiteY0" fmla="*/ 912891 h 914400"/>
                  <a:gd name="connsiteX1" fmla="*/ 131863 w 207833"/>
                  <a:gd name="connsiteY1" fmla="*/ 0 h 914400"/>
                  <a:gd name="connsiteX2" fmla="*/ 207833 w 207833"/>
                  <a:gd name="connsiteY2" fmla="*/ 914400 h 914400"/>
                  <a:gd name="connsiteX3" fmla="*/ 109034 w 207833"/>
                  <a:gd name="connsiteY3" fmla="*/ 912891 h 914400"/>
                  <a:gd name="connsiteX0" fmla="*/ 109034 w 207833"/>
                  <a:gd name="connsiteY0" fmla="*/ 912891 h 914400"/>
                  <a:gd name="connsiteX1" fmla="*/ 131863 w 207833"/>
                  <a:gd name="connsiteY1" fmla="*/ 0 h 914400"/>
                  <a:gd name="connsiteX2" fmla="*/ 207833 w 207833"/>
                  <a:gd name="connsiteY2" fmla="*/ 914400 h 914400"/>
                  <a:gd name="connsiteX3" fmla="*/ 109034 w 207833"/>
                  <a:gd name="connsiteY3" fmla="*/ 912891 h 914400"/>
                  <a:gd name="connsiteX0" fmla="*/ 109034 w 207833"/>
                  <a:gd name="connsiteY0" fmla="*/ 912891 h 914400"/>
                  <a:gd name="connsiteX1" fmla="*/ 131863 w 207833"/>
                  <a:gd name="connsiteY1" fmla="*/ 0 h 914400"/>
                  <a:gd name="connsiteX2" fmla="*/ 207833 w 207833"/>
                  <a:gd name="connsiteY2" fmla="*/ 914400 h 914400"/>
                  <a:gd name="connsiteX3" fmla="*/ 109034 w 207833"/>
                  <a:gd name="connsiteY3" fmla="*/ 912891 h 914400"/>
                  <a:gd name="connsiteX0" fmla="*/ 109034 w 285516"/>
                  <a:gd name="connsiteY0" fmla="*/ 912891 h 912891"/>
                  <a:gd name="connsiteX1" fmla="*/ 131863 w 285516"/>
                  <a:gd name="connsiteY1" fmla="*/ 0 h 912891"/>
                  <a:gd name="connsiteX2" fmla="*/ 285516 w 285516"/>
                  <a:gd name="connsiteY2" fmla="*/ 878155 h 912891"/>
                  <a:gd name="connsiteX3" fmla="*/ 109034 w 285516"/>
                  <a:gd name="connsiteY3" fmla="*/ 912891 h 912891"/>
                  <a:gd name="connsiteX0" fmla="*/ 109034 w 285516"/>
                  <a:gd name="connsiteY0" fmla="*/ 912891 h 912891"/>
                  <a:gd name="connsiteX1" fmla="*/ 131863 w 285516"/>
                  <a:gd name="connsiteY1" fmla="*/ 0 h 912891"/>
                  <a:gd name="connsiteX2" fmla="*/ 285516 w 285516"/>
                  <a:gd name="connsiteY2" fmla="*/ 878155 h 912891"/>
                  <a:gd name="connsiteX3" fmla="*/ 109034 w 285516"/>
                  <a:gd name="connsiteY3" fmla="*/ 912891 h 912891"/>
                </a:gdLst>
                <a:ahLst/>
                <a:cxnLst>
                  <a:cxn ang="0">
                    <a:pos x="connsiteX0" y="connsiteY0"/>
                  </a:cxn>
                  <a:cxn ang="0">
                    <a:pos x="connsiteX1" y="connsiteY1"/>
                  </a:cxn>
                  <a:cxn ang="0">
                    <a:pos x="connsiteX2" y="connsiteY2"/>
                  </a:cxn>
                  <a:cxn ang="0">
                    <a:pos x="connsiteX3" y="connsiteY3"/>
                  </a:cxn>
                </a:cxnLst>
                <a:rect l="l" t="t" r="r" b="b"/>
                <a:pathLst>
                  <a:path w="285516" h="912891">
                    <a:moveTo>
                      <a:pt x="109034" y="912891"/>
                    </a:moveTo>
                    <a:cubicBezTo>
                      <a:pt x="-48569" y="609033"/>
                      <a:pt x="-30420" y="351238"/>
                      <a:pt x="131863" y="0"/>
                    </a:cubicBezTo>
                    <a:cubicBezTo>
                      <a:pt x="48826" y="384462"/>
                      <a:pt x="119645" y="643294"/>
                      <a:pt x="285516" y="878155"/>
                    </a:cubicBezTo>
                    <a:lnTo>
                      <a:pt x="109034" y="91289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grpSp>
        <p:sp>
          <p:nvSpPr>
            <p:cNvPr id="7" name="Isosceles Triangle 2"/>
            <p:cNvSpPr/>
            <p:nvPr/>
          </p:nvSpPr>
          <p:spPr>
            <a:xfrm>
              <a:off x="2176891" y="3157869"/>
              <a:ext cx="522901" cy="1985631"/>
            </a:xfrm>
            <a:custGeom>
              <a:avLst/>
              <a:gdLst>
                <a:gd name="connsiteX0" fmla="*/ 0 w 576064"/>
                <a:gd name="connsiteY0" fmla="*/ 2283718 h 2283718"/>
                <a:gd name="connsiteX1" fmla="*/ 288032 w 576064"/>
                <a:gd name="connsiteY1" fmla="*/ 0 h 2283718"/>
                <a:gd name="connsiteX2" fmla="*/ 576064 w 576064"/>
                <a:gd name="connsiteY2" fmla="*/ 2283718 h 2283718"/>
                <a:gd name="connsiteX3" fmla="*/ 0 w 576064"/>
                <a:gd name="connsiteY3" fmla="*/ 2283718 h 2283718"/>
                <a:gd name="connsiteX0" fmla="*/ 0 w 576064"/>
                <a:gd name="connsiteY0" fmla="*/ 2357770 h 2357770"/>
                <a:gd name="connsiteX1" fmla="*/ 180164 w 576064"/>
                <a:gd name="connsiteY1" fmla="*/ 0 h 2357770"/>
                <a:gd name="connsiteX2" fmla="*/ 288032 w 576064"/>
                <a:gd name="connsiteY2" fmla="*/ 74052 h 2357770"/>
                <a:gd name="connsiteX3" fmla="*/ 576064 w 576064"/>
                <a:gd name="connsiteY3" fmla="*/ 2357770 h 2357770"/>
                <a:gd name="connsiteX4" fmla="*/ 0 w 576064"/>
                <a:gd name="connsiteY4" fmla="*/ 2357770 h 2357770"/>
                <a:gd name="connsiteX0" fmla="*/ 0 w 576064"/>
                <a:gd name="connsiteY0" fmla="*/ 2357770 h 2357770"/>
                <a:gd name="connsiteX1" fmla="*/ 180164 w 576064"/>
                <a:gd name="connsiteY1" fmla="*/ 0 h 2357770"/>
                <a:gd name="connsiteX2" fmla="*/ 341195 w 576064"/>
                <a:gd name="connsiteY2" fmla="*/ 20889 h 2357770"/>
                <a:gd name="connsiteX3" fmla="*/ 576064 w 576064"/>
                <a:gd name="connsiteY3" fmla="*/ 2357770 h 2357770"/>
                <a:gd name="connsiteX4" fmla="*/ 0 w 576064"/>
                <a:gd name="connsiteY4" fmla="*/ 2357770 h 2357770"/>
                <a:gd name="connsiteX0" fmla="*/ 0 w 576064"/>
                <a:gd name="connsiteY0" fmla="*/ 2357770 h 2357770"/>
                <a:gd name="connsiteX1" fmla="*/ 180164 w 576064"/>
                <a:gd name="connsiteY1" fmla="*/ 0 h 2357770"/>
                <a:gd name="connsiteX2" fmla="*/ 341195 w 576064"/>
                <a:gd name="connsiteY2" fmla="*/ 20889 h 2357770"/>
                <a:gd name="connsiteX3" fmla="*/ 576064 w 576064"/>
                <a:gd name="connsiteY3" fmla="*/ 2357770 h 2357770"/>
                <a:gd name="connsiteX4" fmla="*/ 0 w 576064"/>
                <a:gd name="connsiteY4" fmla="*/ 2357770 h 2357770"/>
                <a:gd name="connsiteX0" fmla="*/ 0 w 576064"/>
                <a:gd name="connsiteY0" fmla="*/ 2357770 h 2357770"/>
                <a:gd name="connsiteX1" fmla="*/ 180164 w 576064"/>
                <a:gd name="connsiteY1" fmla="*/ 0 h 2357770"/>
                <a:gd name="connsiteX2" fmla="*/ 341195 w 576064"/>
                <a:gd name="connsiteY2" fmla="*/ 20889 h 2357770"/>
                <a:gd name="connsiteX3" fmla="*/ 576064 w 576064"/>
                <a:gd name="connsiteY3" fmla="*/ 2357770 h 2357770"/>
                <a:gd name="connsiteX4" fmla="*/ 0 w 576064"/>
                <a:gd name="connsiteY4" fmla="*/ 2357770 h 2357770"/>
                <a:gd name="connsiteX0" fmla="*/ 0 w 576064"/>
                <a:gd name="connsiteY0" fmla="*/ 2357770 h 2357770"/>
                <a:gd name="connsiteX1" fmla="*/ 180164 w 576064"/>
                <a:gd name="connsiteY1" fmla="*/ 0 h 2357770"/>
                <a:gd name="connsiteX2" fmla="*/ 341195 w 576064"/>
                <a:gd name="connsiteY2" fmla="*/ 20889 h 2357770"/>
                <a:gd name="connsiteX3" fmla="*/ 576064 w 576064"/>
                <a:gd name="connsiteY3" fmla="*/ 2357770 h 2357770"/>
                <a:gd name="connsiteX4" fmla="*/ 0 w 576064"/>
                <a:gd name="connsiteY4" fmla="*/ 2357770 h 2357770"/>
                <a:gd name="connsiteX0" fmla="*/ 0 w 522901"/>
                <a:gd name="connsiteY0" fmla="*/ 2357770 h 2357770"/>
                <a:gd name="connsiteX1" fmla="*/ 127001 w 522901"/>
                <a:gd name="connsiteY1" fmla="*/ 0 h 2357770"/>
                <a:gd name="connsiteX2" fmla="*/ 288032 w 522901"/>
                <a:gd name="connsiteY2" fmla="*/ 20889 h 2357770"/>
                <a:gd name="connsiteX3" fmla="*/ 522901 w 522901"/>
                <a:gd name="connsiteY3" fmla="*/ 2357770 h 2357770"/>
                <a:gd name="connsiteX4" fmla="*/ 0 w 522901"/>
                <a:gd name="connsiteY4" fmla="*/ 2357770 h 2357770"/>
                <a:gd name="connsiteX0" fmla="*/ 0 w 522901"/>
                <a:gd name="connsiteY0" fmla="*/ 2357770 h 2357770"/>
                <a:gd name="connsiteX1" fmla="*/ 127001 w 522901"/>
                <a:gd name="connsiteY1" fmla="*/ 0 h 2357770"/>
                <a:gd name="connsiteX2" fmla="*/ 288032 w 522901"/>
                <a:gd name="connsiteY2" fmla="*/ 20889 h 2357770"/>
                <a:gd name="connsiteX3" fmla="*/ 522901 w 522901"/>
                <a:gd name="connsiteY3" fmla="*/ 2357770 h 2357770"/>
                <a:gd name="connsiteX4" fmla="*/ 0 w 522901"/>
                <a:gd name="connsiteY4" fmla="*/ 2357770 h 2357770"/>
                <a:gd name="connsiteX0" fmla="*/ 0 w 522901"/>
                <a:gd name="connsiteY0" fmla="*/ 2357770 h 2357770"/>
                <a:gd name="connsiteX1" fmla="*/ 127001 w 522901"/>
                <a:gd name="connsiteY1" fmla="*/ 0 h 2357770"/>
                <a:gd name="connsiteX2" fmla="*/ 288032 w 522901"/>
                <a:gd name="connsiteY2" fmla="*/ 20889 h 2357770"/>
                <a:gd name="connsiteX3" fmla="*/ 522901 w 522901"/>
                <a:gd name="connsiteY3" fmla="*/ 2357770 h 2357770"/>
                <a:gd name="connsiteX4" fmla="*/ 0 w 522901"/>
                <a:gd name="connsiteY4" fmla="*/ 2357770 h 2357770"/>
                <a:gd name="connsiteX0" fmla="*/ 0 w 522901"/>
                <a:gd name="connsiteY0" fmla="*/ 2336881 h 2336881"/>
                <a:gd name="connsiteX1" fmla="*/ 73838 w 522901"/>
                <a:gd name="connsiteY1" fmla="*/ 11008 h 2336881"/>
                <a:gd name="connsiteX2" fmla="*/ 288032 w 522901"/>
                <a:gd name="connsiteY2" fmla="*/ 0 h 2336881"/>
                <a:gd name="connsiteX3" fmla="*/ 522901 w 522901"/>
                <a:gd name="connsiteY3" fmla="*/ 2336881 h 2336881"/>
                <a:gd name="connsiteX4" fmla="*/ 0 w 522901"/>
                <a:gd name="connsiteY4" fmla="*/ 2336881 h 2336881"/>
                <a:gd name="connsiteX0" fmla="*/ 0 w 522901"/>
                <a:gd name="connsiteY0" fmla="*/ 2336881 h 2336881"/>
                <a:gd name="connsiteX1" fmla="*/ 73838 w 522901"/>
                <a:gd name="connsiteY1" fmla="*/ 11008 h 2336881"/>
                <a:gd name="connsiteX2" fmla="*/ 288032 w 522901"/>
                <a:gd name="connsiteY2" fmla="*/ 0 h 2336881"/>
                <a:gd name="connsiteX3" fmla="*/ 522901 w 522901"/>
                <a:gd name="connsiteY3" fmla="*/ 2336881 h 2336881"/>
                <a:gd name="connsiteX4" fmla="*/ 0 w 522901"/>
                <a:gd name="connsiteY4" fmla="*/ 2336881 h 2336881"/>
                <a:gd name="connsiteX0" fmla="*/ 0 w 522901"/>
                <a:gd name="connsiteY0" fmla="*/ 2336881 h 2336881"/>
                <a:gd name="connsiteX1" fmla="*/ 73838 w 522901"/>
                <a:gd name="connsiteY1" fmla="*/ 11008 h 2336881"/>
                <a:gd name="connsiteX2" fmla="*/ 288032 w 522901"/>
                <a:gd name="connsiteY2" fmla="*/ 0 h 2336881"/>
                <a:gd name="connsiteX3" fmla="*/ 522901 w 522901"/>
                <a:gd name="connsiteY3" fmla="*/ 2336881 h 2336881"/>
                <a:gd name="connsiteX4" fmla="*/ 0 w 522901"/>
                <a:gd name="connsiteY4" fmla="*/ 2336881 h 2336881"/>
                <a:gd name="connsiteX0" fmla="*/ 0 w 522901"/>
                <a:gd name="connsiteY0" fmla="*/ 2336881 h 2336881"/>
                <a:gd name="connsiteX1" fmla="*/ 73838 w 522901"/>
                <a:gd name="connsiteY1" fmla="*/ 11008 h 2336881"/>
                <a:gd name="connsiteX2" fmla="*/ 288032 w 522901"/>
                <a:gd name="connsiteY2" fmla="*/ 0 h 2336881"/>
                <a:gd name="connsiteX3" fmla="*/ 522901 w 522901"/>
                <a:gd name="connsiteY3" fmla="*/ 2336881 h 2336881"/>
                <a:gd name="connsiteX4" fmla="*/ 0 w 522901"/>
                <a:gd name="connsiteY4" fmla="*/ 2336881 h 2336881"/>
                <a:gd name="connsiteX0" fmla="*/ 0 w 522901"/>
                <a:gd name="connsiteY0" fmla="*/ 2325873 h 2325873"/>
                <a:gd name="connsiteX1" fmla="*/ 73838 w 522901"/>
                <a:gd name="connsiteY1" fmla="*/ 0 h 2325873"/>
                <a:gd name="connsiteX2" fmla="*/ 298665 w 522901"/>
                <a:gd name="connsiteY2" fmla="*/ 467457 h 2325873"/>
                <a:gd name="connsiteX3" fmla="*/ 522901 w 522901"/>
                <a:gd name="connsiteY3" fmla="*/ 2325873 h 2325873"/>
                <a:gd name="connsiteX4" fmla="*/ 0 w 522901"/>
                <a:gd name="connsiteY4" fmla="*/ 2325873 h 2325873"/>
                <a:gd name="connsiteX0" fmla="*/ 0 w 522901"/>
                <a:gd name="connsiteY0" fmla="*/ 1879306 h 1879306"/>
                <a:gd name="connsiteX1" fmla="*/ 116368 w 522901"/>
                <a:gd name="connsiteY1" fmla="*/ 0 h 1879306"/>
                <a:gd name="connsiteX2" fmla="*/ 298665 w 522901"/>
                <a:gd name="connsiteY2" fmla="*/ 20890 h 1879306"/>
                <a:gd name="connsiteX3" fmla="*/ 522901 w 522901"/>
                <a:gd name="connsiteY3" fmla="*/ 1879306 h 1879306"/>
                <a:gd name="connsiteX4" fmla="*/ 0 w 522901"/>
                <a:gd name="connsiteY4" fmla="*/ 1879306 h 1879306"/>
                <a:gd name="connsiteX0" fmla="*/ 0 w 522901"/>
                <a:gd name="connsiteY0" fmla="*/ 1879306 h 1879306"/>
                <a:gd name="connsiteX1" fmla="*/ 116368 w 522901"/>
                <a:gd name="connsiteY1" fmla="*/ 0 h 1879306"/>
                <a:gd name="connsiteX2" fmla="*/ 298665 w 522901"/>
                <a:gd name="connsiteY2" fmla="*/ 20890 h 1879306"/>
                <a:gd name="connsiteX3" fmla="*/ 522901 w 522901"/>
                <a:gd name="connsiteY3" fmla="*/ 1879306 h 1879306"/>
                <a:gd name="connsiteX4" fmla="*/ 0 w 522901"/>
                <a:gd name="connsiteY4" fmla="*/ 1879306 h 1879306"/>
                <a:gd name="connsiteX0" fmla="*/ 0 w 522901"/>
                <a:gd name="connsiteY0" fmla="*/ 1879306 h 1879306"/>
                <a:gd name="connsiteX1" fmla="*/ 116368 w 522901"/>
                <a:gd name="connsiteY1" fmla="*/ 0 h 1879306"/>
                <a:gd name="connsiteX2" fmla="*/ 298665 w 522901"/>
                <a:gd name="connsiteY2" fmla="*/ 20890 h 1879306"/>
                <a:gd name="connsiteX3" fmla="*/ 522901 w 522901"/>
                <a:gd name="connsiteY3" fmla="*/ 1879306 h 1879306"/>
                <a:gd name="connsiteX4" fmla="*/ 0 w 522901"/>
                <a:gd name="connsiteY4" fmla="*/ 1879306 h 1879306"/>
                <a:gd name="connsiteX0" fmla="*/ 0 w 522901"/>
                <a:gd name="connsiteY0" fmla="*/ 1953734 h 1953734"/>
                <a:gd name="connsiteX1" fmla="*/ 169531 w 522901"/>
                <a:gd name="connsiteY1" fmla="*/ 0 h 1953734"/>
                <a:gd name="connsiteX2" fmla="*/ 298665 w 522901"/>
                <a:gd name="connsiteY2" fmla="*/ 95318 h 1953734"/>
                <a:gd name="connsiteX3" fmla="*/ 522901 w 522901"/>
                <a:gd name="connsiteY3" fmla="*/ 1953734 h 1953734"/>
                <a:gd name="connsiteX4" fmla="*/ 0 w 522901"/>
                <a:gd name="connsiteY4" fmla="*/ 1953734 h 1953734"/>
                <a:gd name="connsiteX0" fmla="*/ 0 w 522901"/>
                <a:gd name="connsiteY0" fmla="*/ 1974999 h 1974999"/>
                <a:gd name="connsiteX1" fmla="*/ 137634 w 522901"/>
                <a:gd name="connsiteY1" fmla="*/ 0 h 1974999"/>
                <a:gd name="connsiteX2" fmla="*/ 298665 w 522901"/>
                <a:gd name="connsiteY2" fmla="*/ 116583 h 1974999"/>
                <a:gd name="connsiteX3" fmla="*/ 522901 w 522901"/>
                <a:gd name="connsiteY3" fmla="*/ 1974999 h 1974999"/>
                <a:gd name="connsiteX4" fmla="*/ 0 w 522901"/>
                <a:gd name="connsiteY4" fmla="*/ 1974999 h 1974999"/>
                <a:gd name="connsiteX0" fmla="*/ 0 w 522901"/>
                <a:gd name="connsiteY0" fmla="*/ 1974999 h 1974999"/>
                <a:gd name="connsiteX1" fmla="*/ 137634 w 522901"/>
                <a:gd name="connsiteY1" fmla="*/ 0 h 1974999"/>
                <a:gd name="connsiteX2" fmla="*/ 277400 w 522901"/>
                <a:gd name="connsiteY2" fmla="*/ 148481 h 1974999"/>
                <a:gd name="connsiteX3" fmla="*/ 522901 w 522901"/>
                <a:gd name="connsiteY3" fmla="*/ 1974999 h 1974999"/>
                <a:gd name="connsiteX4" fmla="*/ 0 w 522901"/>
                <a:gd name="connsiteY4" fmla="*/ 1974999 h 1974999"/>
                <a:gd name="connsiteX0" fmla="*/ 0 w 522901"/>
                <a:gd name="connsiteY0" fmla="*/ 1985631 h 1985631"/>
                <a:gd name="connsiteX1" fmla="*/ 105736 w 522901"/>
                <a:gd name="connsiteY1" fmla="*/ 0 h 1985631"/>
                <a:gd name="connsiteX2" fmla="*/ 277400 w 522901"/>
                <a:gd name="connsiteY2" fmla="*/ 159113 h 1985631"/>
                <a:gd name="connsiteX3" fmla="*/ 522901 w 522901"/>
                <a:gd name="connsiteY3" fmla="*/ 1985631 h 1985631"/>
                <a:gd name="connsiteX4" fmla="*/ 0 w 522901"/>
                <a:gd name="connsiteY4" fmla="*/ 1985631 h 1985631"/>
                <a:gd name="connsiteX0" fmla="*/ 0 w 522901"/>
                <a:gd name="connsiteY0" fmla="*/ 1985631 h 1985631"/>
                <a:gd name="connsiteX1" fmla="*/ 105736 w 522901"/>
                <a:gd name="connsiteY1" fmla="*/ 0 h 1985631"/>
                <a:gd name="connsiteX2" fmla="*/ 319930 w 522901"/>
                <a:gd name="connsiteY2" fmla="*/ 159113 h 1985631"/>
                <a:gd name="connsiteX3" fmla="*/ 522901 w 522901"/>
                <a:gd name="connsiteY3" fmla="*/ 1985631 h 1985631"/>
                <a:gd name="connsiteX4" fmla="*/ 0 w 522901"/>
                <a:gd name="connsiteY4" fmla="*/ 1985631 h 1985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01" h="1985631">
                  <a:moveTo>
                    <a:pt x="0" y="1985631"/>
                  </a:moveTo>
                  <a:cubicBezTo>
                    <a:pt x="84864" y="1607290"/>
                    <a:pt x="159094" y="1314006"/>
                    <a:pt x="105736" y="0"/>
                  </a:cubicBezTo>
                  <a:lnTo>
                    <a:pt x="319930" y="159113"/>
                  </a:lnTo>
                  <a:cubicBezTo>
                    <a:pt x="345057" y="1565394"/>
                    <a:pt x="433978" y="1610708"/>
                    <a:pt x="522901" y="1985631"/>
                  </a:cubicBezTo>
                  <a:lnTo>
                    <a:pt x="0" y="198563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grpSp>
      <p:sp>
        <p:nvSpPr>
          <p:cNvPr id="10" name="Oval 9"/>
          <p:cNvSpPr/>
          <p:nvPr/>
        </p:nvSpPr>
        <p:spPr>
          <a:xfrm>
            <a:off x="1969014" y="1988839"/>
            <a:ext cx="2496277" cy="2496277"/>
          </a:xfrm>
          <a:prstGeom prst="ellipse">
            <a:avLst/>
          </a:prstGeom>
          <a:solidFill>
            <a:schemeClr val="tx1">
              <a:lumMod val="85000"/>
              <a:lumOff val="15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1" name="Oval 10"/>
          <p:cNvSpPr/>
          <p:nvPr/>
        </p:nvSpPr>
        <p:spPr>
          <a:xfrm>
            <a:off x="3983506" y="2468634"/>
            <a:ext cx="1632441" cy="1632441"/>
          </a:xfrm>
          <a:prstGeom prst="ellipse">
            <a:avLst/>
          </a:prstGeom>
          <a:solidFill>
            <a:schemeClr val="tx1">
              <a:lumMod val="85000"/>
              <a:lumOff val="15000"/>
            </a:schemeClr>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2" name="Oval 11"/>
          <p:cNvSpPr/>
          <p:nvPr/>
        </p:nvSpPr>
        <p:spPr>
          <a:xfrm>
            <a:off x="3695734" y="3909054"/>
            <a:ext cx="1248140" cy="1248140"/>
          </a:xfrm>
          <a:prstGeom prst="ellipse">
            <a:avLst/>
          </a:prstGeom>
          <a:solidFill>
            <a:schemeClr val="tx1">
              <a:lumMod val="85000"/>
              <a:lumOff val="15000"/>
            </a:schemeClr>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4" name="Oval 13"/>
          <p:cNvSpPr/>
          <p:nvPr/>
        </p:nvSpPr>
        <p:spPr>
          <a:xfrm>
            <a:off x="4091363" y="2584107"/>
            <a:ext cx="1409459" cy="14094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5" name="Oval 14"/>
          <p:cNvSpPr/>
          <p:nvPr/>
        </p:nvSpPr>
        <p:spPr>
          <a:xfrm>
            <a:off x="911425" y="3225343"/>
            <a:ext cx="1451796" cy="1451796"/>
          </a:xfrm>
          <a:prstGeom prst="ellipse">
            <a:avLst/>
          </a:prstGeom>
          <a:solidFill>
            <a:schemeClr val="tx1">
              <a:lumMod val="85000"/>
              <a:lumOff val="15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6" name="TextBox 15"/>
          <p:cNvSpPr txBox="1"/>
          <p:nvPr/>
        </p:nvSpPr>
        <p:spPr>
          <a:xfrm>
            <a:off x="2500164" y="2697346"/>
            <a:ext cx="1309974" cy="913007"/>
          </a:xfrm>
          <a:prstGeom prst="rect">
            <a:avLst/>
          </a:prstGeom>
          <a:noFill/>
        </p:spPr>
        <p:txBody>
          <a:bodyPr wrap="non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5333" b="1" i="0" u="none" strike="noStrike" kern="1200" cap="none" spc="0" normalizeH="0" baseline="0" noProof="0" dirty="0">
                <a:ln>
                  <a:noFill/>
                </a:ln>
                <a:solidFill>
                  <a:srgbClr val="FFFFFF"/>
                </a:solidFill>
                <a:effectLst/>
                <a:uLnTx/>
                <a:uFillTx/>
                <a:latin typeface="Arial"/>
                <a:cs typeface="Arial" pitchFamily="34" charset="0"/>
              </a:rPr>
              <a:t>50</a:t>
            </a:r>
            <a:r>
              <a:rPr kumimoji="0" lang="en-US" altLang="ko-KR" sz="3200" b="1" i="0" u="none" strike="noStrike" kern="1200" cap="none" spc="0" normalizeH="0" baseline="0" noProof="0" dirty="0">
                <a:ln>
                  <a:noFill/>
                </a:ln>
                <a:solidFill>
                  <a:srgbClr val="FFFFFF"/>
                </a:solidFill>
                <a:effectLst/>
                <a:uLnTx/>
                <a:uFillTx/>
                <a:latin typeface="Arial"/>
                <a:cs typeface="Arial" pitchFamily="34" charset="0"/>
              </a:rPr>
              <a:t>%</a:t>
            </a:r>
            <a:endParaRPr kumimoji="0" lang="ko-KR" altLang="en-US" sz="3200" b="1" i="0" u="none" strike="noStrike" kern="1200" cap="none" spc="0" normalizeH="0" baseline="0" noProof="0" dirty="0">
              <a:ln>
                <a:noFill/>
              </a:ln>
              <a:solidFill>
                <a:srgbClr val="FFFFFF"/>
              </a:solidFill>
              <a:effectLst/>
              <a:uLnTx/>
              <a:uFillTx/>
              <a:latin typeface="Arial"/>
              <a:cs typeface="Arial" pitchFamily="34" charset="0"/>
            </a:endParaRPr>
          </a:p>
        </p:txBody>
      </p:sp>
      <p:sp>
        <p:nvSpPr>
          <p:cNvPr id="17" name="TextBox 16"/>
          <p:cNvSpPr txBox="1"/>
          <p:nvPr/>
        </p:nvSpPr>
        <p:spPr>
          <a:xfrm>
            <a:off x="3877161" y="4225346"/>
            <a:ext cx="853119" cy="584775"/>
          </a:xfrm>
          <a:prstGeom prst="rect">
            <a:avLst/>
          </a:prstGeom>
          <a:noFill/>
        </p:spPr>
        <p:txBody>
          <a:bodyPr wrap="non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srgbClr val="FFFFFF"/>
                </a:solidFill>
                <a:effectLst/>
                <a:uLnTx/>
                <a:uFillTx/>
                <a:latin typeface="Arial"/>
                <a:cs typeface="Arial" pitchFamily="34" charset="0"/>
              </a:rPr>
              <a:t>15</a:t>
            </a:r>
            <a:r>
              <a:rPr kumimoji="0" lang="en-US" altLang="ko-KR" sz="1867" b="1" i="0" u="none" strike="noStrike" kern="1200" cap="none" spc="0" normalizeH="0" baseline="0" noProof="0" dirty="0">
                <a:ln>
                  <a:noFill/>
                </a:ln>
                <a:solidFill>
                  <a:srgbClr val="FFFFFF"/>
                </a:solidFill>
                <a:effectLst/>
                <a:uLnTx/>
                <a:uFillTx/>
                <a:latin typeface="Arial"/>
                <a:cs typeface="Arial" pitchFamily="34" charset="0"/>
              </a:rPr>
              <a:t>%</a:t>
            </a:r>
            <a:endParaRPr kumimoji="0" lang="ko-KR" altLang="en-US" sz="1867" b="1" i="0" u="none" strike="noStrike" kern="1200" cap="none" spc="0" normalizeH="0" baseline="0" noProof="0" dirty="0">
              <a:ln>
                <a:noFill/>
              </a:ln>
              <a:solidFill>
                <a:srgbClr val="FFFFFF"/>
              </a:solidFill>
              <a:effectLst/>
              <a:uLnTx/>
              <a:uFillTx/>
              <a:latin typeface="Arial"/>
              <a:cs typeface="Arial" pitchFamily="34" charset="0"/>
            </a:endParaRPr>
          </a:p>
        </p:txBody>
      </p:sp>
      <p:sp>
        <p:nvSpPr>
          <p:cNvPr id="18" name="TextBox 17"/>
          <p:cNvSpPr txBox="1"/>
          <p:nvPr/>
        </p:nvSpPr>
        <p:spPr>
          <a:xfrm>
            <a:off x="4236323" y="2895003"/>
            <a:ext cx="1067921" cy="748988"/>
          </a:xfrm>
          <a:prstGeom prst="rect">
            <a:avLst/>
          </a:prstGeom>
          <a:noFill/>
        </p:spPr>
        <p:txBody>
          <a:bodyPr wrap="non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4267"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35</a:t>
            </a:r>
            <a:r>
              <a:rPr kumimoji="0" lang="en-US" altLang="ko-KR" sz="24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sp>
        <p:nvSpPr>
          <p:cNvPr id="19" name="TextBox 18"/>
          <p:cNvSpPr txBox="1"/>
          <p:nvPr/>
        </p:nvSpPr>
        <p:spPr>
          <a:xfrm>
            <a:off x="6281433" y="2910426"/>
            <a:ext cx="1309974" cy="913007"/>
          </a:xfrm>
          <a:prstGeom prst="rect">
            <a:avLst/>
          </a:prstGeom>
          <a:noFill/>
        </p:spPr>
        <p:txBody>
          <a:bodyPr wrap="non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5333" b="1" i="0" u="none" strike="noStrike" kern="1200" cap="none" spc="0" normalizeH="0" baseline="0" noProof="0" dirty="0">
                <a:ln>
                  <a:noFill/>
                </a:ln>
                <a:solidFill>
                  <a:srgbClr val="FFFFFF"/>
                </a:solidFill>
                <a:effectLst/>
                <a:uLnTx/>
                <a:uFillTx/>
                <a:latin typeface="Arial"/>
                <a:cs typeface="Arial" pitchFamily="34" charset="0"/>
              </a:rPr>
              <a:t>50</a:t>
            </a:r>
            <a:r>
              <a:rPr kumimoji="0" lang="en-US" altLang="ko-KR" sz="3200" b="1" i="0" u="none" strike="noStrike" kern="1200" cap="none" spc="0" normalizeH="0" baseline="0" noProof="0" dirty="0">
                <a:ln>
                  <a:noFill/>
                </a:ln>
                <a:solidFill>
                  <a:srgbClr val="FFFFFF"/>
                </a:solidFill>
                <a:effectLst/>
                <a:uLnTx/>
                <a:uFillTx/>
                <a:latin typeface="Arial"/>
                <a:cs typeface="Arial" pitchFamily="34" charset="0"/>
              </a:rPr>
              <a:t>%</a:t>
            </a:r>
            <a:endParaRPr kumimoji="0" lang="ko-KR" altLang="en-US" sz="3200" b="1" i="0" u="none" strike="noStrike" kern="1200" cap="none" spc="0" normalizeH="0" baseline="0" noProof="0" dirty="0">
              <a:ln>
                <a:noFill/>
              </a:ln>
              <a:solidFill>
                <a:srgbClr val="FFFFFF"/>
              </a:solidFill>
              <a:effectLst/>
              <a:uLnTx/>
              <a:uFillTx/>
              <a:latin typeface="Arial"/>
              <a:cs typeface="Arial" pitchFamily="34" charset="0"/>
            </a:endParaRPr>
          </a:p>
        </p:txBody>
      </p:sp>
      <p:sp>
        <p:nvSpPr>
          <p:cNvPr id="20" name="TextBox 19"/>
          <p:cNvSpPr txBox="1"/>
          <p:nvPr/>
        </p:nvSpPr>
        <p:spPr>
          <a:xfrm>
            <a:off x="7660621" y="2831158"/>
            <a:ext cx="3907988" cy="1077218"/>
          </a:xfrm>
          <a:prstGeom prst="rect">
            <a:avLst/>
          </a:prstGeom>
          <a:noFill/>
        </p:spPr>
        <p:txBody>
          <a:bodyPr wrap="square" rtlCol="0" anchor="ctr">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Arial"/>
                <a:cs typeface="Arial" pitchFamily="34" charset="0"/>
              </a:rPr>
              <a:t>不要忘记：你是为输出核心论点、展现科研能力而奋斗，对此没有帮助的元素都应该剔除干净。网络上模板设计的目标就是吸引人注意，你不能让模板喧宾夺主</a:t>
            </a:r>
            <a:endParaRPr kumimoji="0" lang="en-US" altLang="ko-KR" sz="1600" b="0" i="0" u="none" strike="noStrike" kern="1200" cap="none" spc="0" normalizeH="0" baseline="0" noProof="0" dirty="0">
              <a:ln>
                <a:noFill/>
              </a:ln>
              <a:solidFill>
                <a:prstClr val="white"/>
              </a:solidFill>
              <a:effectLst/>
              <a:uLnTx/>
              <a:uFillTx/>
              <a:latin typeface="Arial"/>
              <a:cs typeface="Arial" pitchFamily="34" charset="0"/>
            </a:endParaRPr>
          </a:p>
        </p:txBody>
      </p:sp>
      <p:sp>
        <p:nvSpPr>
          <p:cNvPr id="21" name="TextBox 20"/>
          <p:cNvSpPr txBox="1"/>
          <p:nvPr/>
        </p:nvSpPr>
        <p:spPr>
          <a:xfrm>
            <a:off x="6288020" y="1846274"/>
            <a:ext cx="3744416" cy="830997"/>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prstClr val="white"/>
                </a:solidFill>
                <a:effectLst/>
                <a:uLnTx/>
                <a:uFillTx/>
                <a:latin typeface="Arial"/>
                <a:cs typeface="Arial" pitchFamily="34" charset="0"/>
              </a:rPr>
              <a:t>Modern  PowerPoint  Presentation</a:t>
            </a:r>
            <a:endParaRPr kumimoji="0" lang="ko-KR" altLang="en-US" sz="2400" b="1" i="0" u="none" strike="noStrike" kern="1200" cap="none" spc="0" normalizeH="0" baseline="0" noProof="0" dirty="0">
              <a:ln>
                <a:noFill/>
              </a:ln>
              <a:solidFill>
                <a:prstClr val="white"/>
              </a:solidFill>
              <a:effectLst/>
              <a:uLnTx/>
              <a:uFillTx/>
              <a:latin typeface="Arial"/>
              <a:cs typeface="Arial" pitchFamily="34" charset="0"/>
            </a:endParaRPr>
          </a:p>
        </p:txBody>
      </p:sp>
      <p:sp>
        <p:nvSpPr>
          <p:cNvPr id="22" name="Oval 21"/>
          <p:cNvSpPr/>
          <p:nvPr/>
        </p:nvSpPr>
        <p:spPr>
          <a:xfrm>
            <a:off x="8764584" y="4347655"/>
            <a:ext cx="647152" cy="647152"/>
          </a:xfrm>
          <a:prstGeom prst="ellipse">
            <a:avLst/>
          </a:prstGeom>
          <a:solidFill>
            <a:schemeClr val="accent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23" name="Oval 22"/>
          <p:cNvSpPr/>
          <p:nvPr/>
        </p:nvSpPr>
        <p:spPr>
          <a:xfrm>
            <a:off x="6186840" y="4347655"/>
            <a:ext cx="647152" cy="647152"/>
          </a:xfrm>
          <a:prstGeom prst="ellipse">
            <a:avLst/>
          </a:prstGeom>
          <a:solidFill>
            <a:schemeClr val="accent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24" name="Oval 23"/>
          <p:cNvSpPr/>
          <p:nvPr/>
        </p:nvSpPr>
        <p:spPr>
          <a:xfrm>
            <a:off x="8764584" y="5509635"/>
            <a:ext cx="647152" cy="647152"/>
          </a:xfrm>
          <a:prstGeom prst="ellipse">
            <a:avLst/>
          </a:prstGeom>
          <a:solidFill>
            <a:schemeClr val="tx1">
              <a:lumMod val="85000"/>
              <a:lumOff val="1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25" name="Oval 24"/>
          <p:cNvSpPr/>
          <p:nvPr/>
        </p:nvSpPr>
        <p:spPr>
          <a:xfrm>
            <a:off x="6186840" y="5509635"/>
            <a:ext cx="647152" cy="647152"/>
          </a:xfrm>
          <a:prstGeom prst="ellipse">
            <a:avLst/>
          </a:prstGeom>
          <a:solidFill>
            <a:schemeClr val="tx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26" name="Rectangle 9"/>
          <p:cNvSpPr/>
          <p:nvPr/>
        </p:nvSpPr>
        <p:spPr>
          <a:xfrm>
            <a:off x="8927062" y="5682408"/>
            <a:ext cx="322197" cy="301605"/>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27" name="Rectangle 16"/>
          <p:cNvSpPr/>
          <p:nvPr/>
        </p:nvSpPr>
        <p:spPr>
          <a:xfrm rot="2700000">
            <a:off x="6388366" y="4452417"/>
            <a:ext cx="244101" cy="437627"/>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28" name="Parallelogram 15"/>
          <p:cNvSpPr/>
          <p:nvPr/>
        </p:nvSpPr>
        <p:spPr>
          <a:xfrm rot="16200000">
            <a:off x="8911037" y="4479500"/>
            <a:ext cx="354249" cy="383461"/>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29" name="Round Same Side Corner Rectangle 6"/>
          <p:cNvSpPr>
            <a:spLocks noChangeAspect="1"/>
          </p:cNvSpPr>
          <p:nvPr/>
        </p:nvSpPr>
        <p:spPr>
          <a:xfrm rot="2700000">
            <a:off x="6455772" y="5614135"/>
            <a:ext cx="109288" cy="43815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grpSp>
        <p:nvGrpSpPr>
          <p:cNvPr id="30" name="Group 29"/>
          <p:cNvGrpSpPr/>
          <p:nvPr/>
        </p:nvGrpSpPr>
        <p:grpSpPr>
          <a:xfrm>
            <a:off x="6910837" y="4114503"/>
            <a:ext cx="1853747" cy="1113463"/>
            <a:chOff x="2113657" y="4294856"/>
            <a:chExt cx="3647460" cy="835097"/>
          </a:xfrm>
        </p:grpSpPr>
        <p:sp>
          <p:nvSpPr>
            <p:cNvPr id="31" name="TextBox 30"/>
            <p:cNvSpPr txBox="1"/>
            <p:nvPr/>
          </p:nvSpPr>
          <p:spPr>
            <a:xfrm>
              <a:off x="2113657" y="4506705"/>
              <a:ext cx="3647456" cy="623248"/>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Arial"/>
                  <a:cs typeface="Arial" pitchFamily="34" charset="0"/>
                </a:rPr>
                <a:t>Easy to change colors, photos and Text.</a:t>
              </a:r>
            </a:p>
          </p:txBody>
        </p:sp>
        <p:sp>
          <p:nvSpPr>
            <p:cNvPr id="32" name="TextBox 31"/>
            <p:cNvSpPr txBox="1"/>
            <p:nvPr/>
          </p:nvSpPr>
          <p:spPr>
            <a:xfrm>
              <a:off x="2113657" y="4294856"/>
              <a:ext cx="3647460" cy="253916"/>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white"/>
                  </a:solidFill>
                  <a:effectLst/>
                  <a:uLnTx/>
                  <a:uFillTx/>
                  <a:latin typeface="Arial"/>
                  <a:cs typeface="Arial" pitchFamily="34" charset="0"/>
                </a:rPr>
                <a:t>Your Text  Here</a:t>
              </a:r>
              <a:endParaRPr kumimoji="0" lang="ko-KR" altLang="en-US" sz="1600" b="1" i="0" u="none" strike="noStrike" kern="1200" cap="none" spc="0" normalizeH="0" baseline="0" noProof="0" dirty="0">
                <a:ln>
                  <a:noFill/>
                </a:ln>
                <a:solidFill>
                  <a:prstClr val="white"/>
                </a:solidFill>
                <a:effectLst/>
                <a:uLnTx/>
                <a:uFillTx/>
                <a:latin typeface="Arial"/>
                <a:cs typeface="Arial" pitchFamily="34" charset="0"/>
              </a:endParaRPr>
            </a:p>
          </p:txBody>
        </p:sp>
      </p:grpSp>
      <p:grpSp>
        <p:nvGrpSpPr>
          <p:cNvPr id="33" name="Group 32"/>
          <p:cNvGrpSpPr/>
          <p:nvPr/>
        </p:nvGrpSpPr>
        <p:grpSpPr>
          <a:xfrm>
            <a:off x="9618851" y="4114503"/>
            <a:ext cx="1853747" cy="1113463"/>
            <a:chOff x="2113657" y="4294856"/>
            <a:chExt cx="3647460" cy="835097"/>
          </a:xfrm>
        </p:grpSpPr>
        <p:sp>
          <p:nvSpPr>
            <p:cNvPr id="34" name="TextBox 33"/>
            <p:cNvSpPr txBox="1"/>
            <p:nvPr/>
          </p:nvSpPr>
          <p:spPr>
            <a:xfrm>
              <a:off x="2113657" y="4506705"/>
              <a:ext cx="3647456" cy="623248"/>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Arial"/>
                  <a:cs typeface="Arial" pitchFamily="34" charset="0"/>
                </a:rPr>
                <a:t>Easy to change colors, photos and Text.</a:t>
              </a:r>
            </a:p>
          </p:txBody>
        </p:sp>
        <p:sp>
          <p:nvSpPr>
            <p:cNvPr id="35" name="TextBox 34"/>
            <p:cNvSpPr txBox="1"/>
            <p:nvPr/>
          </p:nvSpPr>
          <p:spPr>
            <a:xfrm>
              <a:off x="2113657" y="4294856"/>
              <a:ext cx="3647460" cy="253916"/>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white"/>
                  </a:solidFill>
                  <a:effectLst/>
                  <a:uLnTx/>
                  <a:uFillTx/>
                  <a:latin typeface="Arial"/>
                  <a:cs typeface="Arial" pitchFamily="34" charset="0"/>
                </a:rPr>
                <a:t>Your Text  Here</a:t>
              </a:r>
              <a:endParaRPr kumimoji="0" lang="ko-KR" altLang="en-US" sz="1600" b="1" i="0" u="none" strike="noStrike" kern="1200" cap="none" spc="0" normalizeH="0" baseline="0" noProof="0" dirty="0">
                <a:ln>
                  <a:noFill/>
                </a:ln>
                <a:solidFill>
                  <a:prstClr val="white"/>
                </a:solidFill>
                <a:effectLst/>
                <a:uLnTx/>
                <a:uFillTx/>
                <a:latin typeface="Arial"/>
                <a:cs typeface="Arial" pitchFamily="34" charset="0"/>
              </a:endParaRPr>
            </a:p>
          </p:txBody>
        </p:sp>
      </p:grpSp>
      <p:grpSp>
        <p:nvGrpSpPr>
          <p:cNvPr id="36" name="Group 35"/>
          <p:cNvGrpSpPr/>
          <p:nvPr/>
        </p:nvGrpSpPr>
        <p:grpSpPr>
          <a:xfrm>
            <a:off x="6910837" y="5276483"/>
            <a:ext cx="1853747" cy="1113463"/>
            <a:chOff x="2113657" y="4294856"/>
            <a:chExt cx="3647460" cy="835097"/>
          </a:xfrm>
        </p:grpSpPr>
        <p:sp>
          <p:nvSpPr>
            <p:cNvPr id="37" name="TextBox 36"/>
            <p:cNvSpPr txBox="1"/>
            <p:nvPr/>
          </p:nvSpPr>
          <p:spPr>
            <a:xfrm>
              <a:off x="2113657" y="4506705"/>
              <a:ext cx="3647456" cy="623248"/>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Arial"/>
                  <a:cs typeface="Arial" pitchFamily="34" charset="0"/>
                </a:rPr>
                <a:t>Easy to change colors, photos and Text.</a:t>
              </a:r>
            </a:p>
          </p:txBody>
        </p:sp>
        <p:sp>
          <p:nvSpPr>
            <p:cNvPr id="38" name="TextBox 37"/>
            <p:cNvSpPr txBox="1"/>
            <p:nvPr/>
          </p:nvSpPr>
          <p:spPr>
            <a:xfrm>
              <a:off x="2113657" y="4294856"/>
              <a:ext cx="3647460" cy="253916"/>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white"/>
                  </a:solidFill>
                  <a:effectLst/>
                  <a:uLnTx/>
                  <a:uFillTx/>
                  <a:latin typeface="Arial"/>
                  <a:cs typeface="Arial" pitchFamily="34" charset="0"/>
                </a:rPr>
                <a:t>Your Text  Here</a:t>
              </a:r>
              <a:endParaRPr kumimoji="0" lang="ko-KR" altLang="en-US" sz="1600" b="1" i="0" u="none" strike="noStrike" kern="1200" cap="none" spc="0" normalizeH="0" baseline="0" noProof="0" dirty="0">
                <a:ln>
                  <a:noFill/>
                </a:ln>
                <a:solidFill>
                  <a:prstClr val="white"/>
                </a:solidFill>
                <a:effectLst/>
                <a:uLnTx/>
                <a:uFillTx/>
                <a:latin typeface="Arial"/>
                <a:cs typeface="Arial" pitchFamily="34" charset="0"/>
              </a:endParaRPr>
            </a:p>
          </p:txBody>
        </p:sp>
      </p:grpSp>
      <p:grpSp>
        <p:nvGrpSpPr>
          <p:cNvPr id="39" name="Group 38"/>
          <p:cNvGrpSpPr/>
          <p:nvPr/>
        </p:nvGrpSpPr>
        <p:grpSpPr>
          <a:xfrm>
            <a:off x="9618851" y="5276483"/>
            <a:ext cx="1853747" cy="1113463"/>
            <a:chOff x="2113657" y="4294856"/>
            <a:chExt cx="3647460" cy="835097"/>
          </a:xfrm>
        </p:grpSpPr>
        <p:sp>
          <p:nvSpPr>
            <p:cNvPr id="40" name="TextBox 39"/>
            <p:cNvSpPr txBox="1"/>
            <p:nvPr/>
          </p:nvSpPr>
          <p:spPr>
            <a:xfrm>
              <a:off x="2113657" y="4506705"/>
              <a:ext cx="3647456" cy="623248"/>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Arial"/>
                  <a:cs typeface="Arial" pitchFamily="34" charset="0"/>
                </a:rPr>
                <a:t>Easy to change colors, photos and Text.</a:t>
              </a:r>
            </a:p>
          </p:txBody>
        </p:sp>
        <p:sp>
          <p:nvSpPr>
            <p:cNvPr id="41" name="TextBox 40"/>
            <p:cNvSpPr txBox="1"/>
            <p:nvPr/>
          </p:nvSpPr>
          <p:spPr>
            <a:xfrm>
              <a:off x="2113657" y="4294856"/>
              <a:ext cx="3647460" cy="253916"/>
            </a:xfrm>
            <a:prstGeom prst="rect">
              <a:avLst/>
            </a:prstGeom>
            <a:noFill/>
          </p:spPr>
          <p:txBody>
            <a:bodyPr wrap="square" rtlCol="0" anchor="ctr">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white"/>
                  </a:solidFill>
                  <a:effectLst/>
                  <a:uLnTx/>
                  <a:uFillTx/>
                  <a:latin typeface="Arial"/>
                  <a:cs typeface="Arial" pitchFamily="34" charset="0"/>
                </a:rPr>
                <a:t>Your Text  Here</a:t>
              </a:r>
              <a:endParaRPr kumimoji="0" lang="ko-KR" altLang="en-US" sz="1600" b="1" i="0" u="none" strike="noStrike" kern="1200" cap="none" spc="0" normalizeH="0" baseline="0" noProof="0" dirty="0">
                <a:ln>
                  <a:noFill/>
                </a:ln>
                <a:solidFill>
                  <a:prstClr val="white"/>
                </a:solidFill>
                <a:effectLst/>
                <a:uLnTx/>
                <a:uFillTx/>
                <a:latin typeface="Arial"/>
                <a:cs typeface="Arial" pitchFamily="34" charset="0"/>
              </a:endParaRPr>
            </a:p>
          </p:txBody>
        </p:sp>
      </p:grpSp>
      <p:sp>
        <p:nvSpPr>
          <p:cNvPr id="42" name="Oval 41"/>
          <p:cNvSpPr/>
          <p:nvPr/>
        </p:nvSpPr>
        <p:spPr>
          <a:xfrm>
            <a:off x="1027720" y="3335543"/>
            <a:ext cx="1219200" cy="1219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43" name="TextBox 42"/>
          <p:cNvSpPr txBox="1"/>
          <p:nvPr/>
        </p:nvSpPr>
        <p:spPr>
          <a:xfrm>
            <a:off x="1073919" y="3561389"/>
            <a:ext cx="1067921" cy="748988"/>
          </a:xfrm>
          <a:prstGeom prst="rect">
            <a:avLst/>
          </a:prstGeom>
          <a:noFill/>
        </p:spPr>
        <p:txBody>
          <a:bodyPr wrap="non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en-US" altLang="ko-KR" sz="4267"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25</a:t>
            </a:r>
            <a:r>
              <a:rPr kumimoji="0" lang="en-US" altLang="ko-KR" sz="2400" b="1"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a:t>
            </a:r>
            <a:endParaRPr kumimoji="0" lang="ko-KR" altLang="en-US" sz="2400" b="1"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pic>
        <p:nvPicPr>
          <p:cNvPr id="8194" name="Picture 2" descr="麦肯锡全球人工智能最新调研：AI在中国企业的落地进展如何？中国AI往哪发力？ – McKinsey Greater China">
            <a:extLst>
              <a:ext uri="{FF2B5EF4-FFF2-40B4-BE49-F238E27FC236}">
                <a16:creationId xmlns:a16="http://schemas.microsoft.com/office/drawing/2014/main" id="{F41F042B-6961-3D14-4834-8810E4EFB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46400"/>
            <a:ext cx="6845300" cy="3911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妙佑医疗国际的研究人员使用人工智能预测抗抑郁药物在年轻患者中的治疗结果- 妙佑医疗国际(Mayo Clinic)">
            <a:extLst>
              <a:ext uri="{FF2B5EF4-FFF2-40B4-BE49-F238E27FC236}">
                <a16:creationId xmlns:a16="http://schemas.microsoft.com/office/drawing/2014/main" id="{CE1BD567-8324-A68D-D852-4686685A7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480" y="939800"/>
            <a:ext cx="69088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707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仿宋" panose="02010609060101010101" pitchFamily="49" charset="-122"/>
              </a:rPr>
              <a:t>工程实际问题</a:t>
            </a:r>
            <a:endParaRPr lang="zh-CN" altLang="en-US" dirty="0">
              <a:latin typeface="仿宋" panose="02010609060101010101" pitchFamily="49" charset="-122"/>
              <a:ea typeface="仿宋" panose="02010609060101010101" pitchFamily="49" charset="-122"/>
            </a:endParaRPr>
          </a:p>
        </p:txBody>
      </p:sp>
      <p:sp>
        <p:nvSpPr>
          <p:cNvPr id="3" name="内容占位符 2"/>
          <p:cNvSpPr>
            <a:spLocks noGrp="1"/>
          </p:cNvSpPr>
          <p:nvPr>
            <p:ph idx="1"/>
          </p:nvPr>
        </p:nvSpPr>
        <p:spPr>
          <a:xfrm>
            <a:off x="838200" y="1825625"/>
            <a:ext cx="8104464" cy="1603374"/>
          </a:xfrm>
        </p:spPr>
        <p:txBody>
          <a:bodyPr/>
          <a:lstStyle/>
          <a:p>
            <a:r>
              <a:rPr lang="zh-CN" altLang="en-US" dirty="0"/>
              <a:t>指令库的代码量</a:t>
            </a:r>
            <a:r>
              <a:rPr lang="zh-CN" altLang="en-US" b="1" dirty="0"/>
              <a:t>每</a:t>
            </a:r>
            <a:r>
              <a:rPr lang="en-US" altLang="zh-CN" b="1" dirty="0"/>
              <a:t>5</a:t>
            </a:r>
            <a:r>
              <a:rPr lang="zh-CN" altLang="en-US" b="1" dirty="0"/>
              <a:t>个月增长一倍</a:t>
            </a:r>
            <a:endParaRPr lang="en-US" altLang="zh-CN" b="1" dirty="0"/>
          </a:p>
          <a:p>
            <a:r>
              <a:rPr lang="zh-CN" altLang="en-US" dirty="0"/>
              <a:t>因为缺乏合理的抽象，每次硬件规模增长，软件都面临一次重做，导致生产力严重不足</a:t>
            </a:r>
          </a:p>
        </p:txBody>
      </p:sp>
      <p:sp>
        <p:nvSpPr>
          <p:cNvPr id="4" name="矩形 3"/>
          <p:cNvSpPr/>
          <p:nvPr/>
        </p:nvSpPr>
        <p:spPr>
          <a:xfrm>
            <a:off x="2427387" y="4627679"/>
            <a:ext cx="1155032" cy="1155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Core</a:t>
            </a: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5" name="矩形 4"/>
          <p:cNvSpPr/>
          <p:nvPr/>
        </p:nvSpPr>
        <p:spPr>
          <a:xfrm>
            <a:off x="1311457" y="4627679"/>
            <a:ext cx="682793" cy="115503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RAM</a:t>
            </a: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cxnSp>
        <p:nvCxnSpPr>
          <p:cNvPr id="7" name="直接箭头连接符 6"/>
          <p:cNvCxnSpPr/>
          <p:nvPr/>
        </p:nvCxnSpPr>
        <p:spPr>
          <a:xfrm>
            <a:off x="1994250" y="5325511"/>
            <a:ext cx="433137"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8" name="直接箭头连接符 7"/>
          <p:cNvCxnSpPr/>
          <p:nvPr/>
        </p:nvCxnSpPr>
        <p:spPr>
          <a:xfrm>
            <a:off x="1994250" y="5157069"/>
            <a:ext cx="433137" cy="0"/>
          </a:xfrm>
          <a:prstGeom prst="straightConnector1">
            <a:avLst/>
          </a:prstGeom>
          <a:ln w="57150">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10" name="矩形 9"/>
          <p:cNvSpPr/>
          <p:nvPr/>
        </p:nvSpPr>
        <p:spPr>
          <a:xfrm>
            <a:off x="5320462" y="3359717"/>
            <a:ext cx="682793" cy="239612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RAM</a:t>
            </a: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pic>
        <p:nvPicPr>
          <p:cNvPr id="18" name="图片 17"/>
          <p:cNvPicPr>
            <a:picLocks noChangeAspect="1"/>
          </p:cNvPicPr>
          <p:nvPr/>
        </p:nvPicPr>
        <p:blipFill>
          <a:blip r:embed="rId2"/>
          <a:stretch>
            <a:fillRect/>
          </a:stretch>
        </p:blipFill>
        <p:spPr>
          <a:xfrm>
            <a:off x="5916552" y="3359717"/>
            <a:ext cx="880948" cy="585266"/>
          </a:xfrm>
          <a:prstGeom prst="rect">
            <a:avLst/>
          </a:prstGeom>
        </p:spPr>
      </p:pic>
      <p:pic>
        <p:nvPicPr>
          <p:cNvPr id="19" name="图片 18"/>
          <p:cNvPicPr>
            <a:picLocks noChangeAspect="1"/>
          </p:cNvPicPr>
          <p:nvPr/>
        </p:nvPicPr>
        <p:blipFill>
          <a:blip r:embed="rId2"/>
          <a:stretch>
            <a:fillRect/>
          </a:stretch>
        </p:blipFill>
        <p:spPr>
          <a:xfrm>
            <a:off x="5916552" y="3963337"/>
            <a:ext cx="880948" cy="585266"/>
          </a:xfrm>
          <a:prstGeom prst="rect">
            <a:avLst/>
          </a:prstGeom>
        </p:spPr>
      </p:pic>
      <p:pic>
        <p:nvPicPr>
          <p:cNvPr id="20" name="图片 19"/>
          <p:cNvPicPr>
            <a:picLocks noChangeAspect="1"/>
          </p:cNvPicPr>
          <p:nvPr/>
        </p:nvPicPr>
        <p:blipFill>
          <a:blip r:embed="rId2"/>
          <a:stretch>
            <a:fillRect/>
          </a:stretch>
        </p:blipFill>
        <p:spPr>
          <a:xfrm>
            <a:off x="5916552" y="4566957"/>
            <a:ext cx="880948" cy="585266"/>
          </a:xfrm>
          <a:prstGeom prst="rect">
            <a:avLst/>
          </a:prstGeom>
        </p:spPr>
      </p:pic>
      <p:pic>
        <p:nvPicPr>
          <p:cNvPr id="21" name="图片 20"/>
          <p:cNvPicPr>
            <a:picLocks noChangeAspect="1"/>
          </p:cNvPicPr>
          <p:nvPr/>
        </p:nvPicPr>
        <p:blipFill>
          <a:blip r:embed="rId2"/>
          <a:stretch>
            <a:fillRect/>
          </a:stretch>
        </p:blipFill>
        <p:spPr>
          <a:xfrm>
            <a:off x="5916552" y="5170578"/>
            <a:ext cx="880948" cy="585266"/>
          </a:xfrm>
          <a:prstGeom prst="rect">
            <a:avLst/>
          </a:prstGeom>
        </p:spPr>
      </p:pic>
      <p:pic>
        <p:nvPicPr>
          <p:cNvPr id="28" name="图片 27"/>
          <p:cNvPicPr>
            <a:picLocks noChangeAspect="1"/>
          </p:cNvPicPr>
          <p:nvPr/>
        </p:nvPicPr>
        <p:blipFill>
          <a:blip r:embed="rId3"/>
          <a:stretch>
            <a:fillRect/>
          </a:stretch>
        </p:blipFill>
        <p:spPr>
          <a:xfrm>
            <a:off x="10451961" y="3366665"/>
            <a:ext cx="492240" cy="773801"/>
          </a:xfrm>
          <a:prstGeom prst="rect">
            <a:avLst/>
          </a:prstGeom>
        </p:spPr>
      </p:pic>
      <p:pic>
        <p:nvPicPr>
          <p:cNvPr id="29" name="图片 28"/>
          <p:cNvPicPr>
            <a:picLocks noChangeAspect="1"/>
          </p:cNvPicPr>
          <p:nvPr/>
        </p:nvPicPr>
        <p:blipFill>
          <a:blip r:embed="rId3"/>
          <a:stretch>
            <a:fillRect/>
          </a:stretch>
        </p:blipFill>
        <p:spPr>
          <a:xfrm>
            <a:off x="10451961" y="4176574"/>
            <a:ext cx="492240" cy="773801"/>
          </a:xfrm>
          <a:prstGeom prst="rect">
            <a:avLst/>
          </a:prstGeom>
        </p:spPr>
      </p:pic>
      <p:pic>
        <p:nvPicPr>
          <p:cNvPr id="30" name="图片 29"/>
          <p:cNvPicPr>
            <a:picLocks noChangeAspect="1"/>
          </p:cNvPicPr>
          <p:nvPr/>
        </p:nvPicPr>
        <p:blipFill>
          <a:blip r:embed="rId3"/>
          <a:stretch>
            <a:fillRect/>
          </a:stretch>
        </p:blipFill>
        <p:spPr>
          <a:xfrm>
            <a:off x="10451961" y="4986484"/>
            <a:ext cx="492240" cy="773801"/>
          </a:xfrm>
          <a:prstGeom prst="rect">
            <a:avLst/>
          </a:prstGeom>
        </p:spPr>
      </p:pic>
      <p:pic>
        <p:nvPicPr>
          <p:cNvPr id="31" name="图片 30"/>
          <p:cNvPicPr>
            <a:picLocks noChangeAspect="1"/>
          </p:cNvPicPr>
          <p:nvPr/>
        </p:nvPicPr>
        <p:blipFill>
          <a:blip r:embed="rId3"/>
          <a:stretch>
            <a:fillRect/>
          </a:stretch>
        </p:blipFill>
        <p:spPr>
          <a:xfrm>
            <a:off x="10451961" y="2556756"/>
            <a:ext cx="492240" cy="773801"/>
          </a:xfrm>
          <a:prstGeom prst="rect">
            <a:avLst/>
          </a:prstGeom>
        </p:spPr>
      </p:pic>
      <p:sp>
        <p:nvSpPr>
          <p:cNvPr id="32" name="矩形 31"/>
          <p:cNvSpPr/>
          <p:nvPr/>
        </p:nvSpPr>
        <p:spPr>
          <a:xfrm>
            <a:off x="9514957" y="2554248"/>
            <a:ext cx="682793" cy="3201596"/>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RAM</a:t>
            </a: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pic>
        <p:nvPicPr>
          <p:cNvPr id="33" name="图片 32"/>
          <p:cNvPicPr>
            <a:picLocks noChangeAspect="1"/>
          </p:cNvPicPr>
          <p:nvPr/>
        </p:nvPicPr>
        <p:blipFill>
          <a:blip r:embed="rId4"/>
          <a:stretch>
            <a:fillRect/>
          </a:stretch>
        </p:blipFill>
        <p:spPr>
          <a:xfrm>
            <a:off x="10075918" y="2779567"/>
            <a:ext cx="492240" cy="324253"/>
          </a:xfrm>
          <a:prstGeom prst="rect">
            <a:avLst/>
          </a:prstGeom>
        </p:spPr>
      </p:pic>
      <p:pic>
        <p:nvPicPr>
          <p:cNvPr id="34" name="图片 33"/>
          <p:cNvPicPr>
            <a:picLocks noChangeAspect="1"/>
          </p:cNvPicPr>
          <p:nvPr/>
        </p:nvPicPr>
        <p:blipFill>
          <a:blip r:embed="rId4"/>
          <a:stretch>
            <a:fillRect/>
          </a:stretch>
        </p:blipFill>
        <p:spPr>
          <a:xfrm>
            <a:off x="10075918" y="3591438"/>
            <a:ext cx="492240" cy="324253"/>
          </a:xfrm>
          <a:prstGeom prst="rect">
            <a:avLst/>
          </a:prstGeom>
        </p:spPr>
      </p:pic>
      <p:pic>
        <p:nvPicPr>
          <p:cNvPr id="35" name="图片 34"/>
          <p:cNvPicPr>
            <a:picLocks noChangeAspect="1"/>
          </p:cNvPicPr>
          <p:nvPr/>
        </p:nvPicPr>
        <p:blipFill>
          <a:blip r:embed="rId4"/>
          <a:stretch>
            <a:fillRect/>
          </a:stretch>
        </p:blipFill>
        <p:spPr>
          <a:xfrm>
            <a:off x="10075918" y="4393324"/>
            <a:ext cx="492240" cy="324253"/>
          </a:xfrm>
          <a:prstGeom prst="rect">
            <a:avLst/>
          </a:prstGeom>
        </p:spPr>
      </p:pic>
      <p:pic>
        <p:nvPicPr>
          <p:cNvPr id="36" name="图片 35"/>
          <p:cNvPicPr>
            <a:picLocks noChangeAspect="1"/>
          </p:cNvPicPr>
          <p:nvPr/>
        </p:nvPicPr>
        <p:blipFill>
          <a:blip r:embed="rId4"/>
          <a:stretch>
            <a:fillRect/>
          </a:stretch>
        </p:blipFill>
        <p:spPr>
          <a:xfrm>
            <a:off x="10075918" y="5205195"/>
            <a:ext cx="492240" cy="324253"/>
          </a:xfrm>
          <a:prstGeom prst="rect">
            <a:avLst/>
          </a:prstGeom>
        </p:spPr>
      </p:pic>
      <p:sp>
        <p:nvSpPr>
          <p:cNvPr id="37" name="文本框 36"/>
          <p:cNvSpPr txBox="1"/>
          <p:nvPr/>
        </p:nvSpPr>
        <p:spPr>
          <a:xfrm>
            <a:off x="1774932" y="5782711"/>
            <a:ext cx="101021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1H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2017.11</a:t>
            </a:r>
            <a:endParaRPr kumimoji="0" lang="zh-CN" altLang="en-US"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38" name="文本框 37"/>
          <p:cNvSpPr txBox="1"/>
          <p:nvPr/>
        </p:nvSpPr>
        <p:spPr>
          <a:xfrm>
            <a:off x="5596822" y="5782711"/>
            <a:ext cx="105670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MLU100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2018.05</a:t>
            </a:r>
            <a:endParaRPr kumimoji="0" lang="zh-CN" altLang="en-US"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39" name="文本框 38"/>
          <p:cNvSpPr txBox="1"/>
          <p:nvPr/>
        </p:nvSpPr>
        <p:spPr>
          <a:xfrm>
            <a:off x="9793688" y="5785944"/>
            <a:ext cx="105670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MLU270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2019.06</a:t>
            </a:r>
            <a:endParaRPr kumimoji="0" lang="zh-CN" altLang="en-US"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cxnSp>
        <p:nvCxnSpPr>
          <p:cNvPr id="41" name="直接箭头连接符 40"/>
          <p:cNvCxnSpPr/>
          <p:nvPr/>
        </p:nvCxnSpPr>
        <p:spPr>
          <a:xfrm>
            <a:off x="2785145" y="6105877"/>
            <a:ext cx="2667699"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42" name="直接箭头连接符 41"/>
          <p:cNvCxnSpPr/>
          <p:nvPr/>
        </p:nvCxnSpPr>
        <p:spPr>
          <a:xfrm>
            <a:off x="6797500" y="6105877"/>
            <a:ext cx="2667699"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6" name="文本框 5"/>
          <p:cNvSpPr txBox="1"/>
          <p:nvPr/>
        </p:nvSpPr>
        <p:spPr>
          <a:xfrm>
            <a:off x="7559929" y="6244376"/>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规模增加</a:t>
            </a:r>
          </a:p>
        </p:txBody>
      </p:sp>
      <p:sp>
        <p:nvSpPr>
          <p:cNvPr id="40" name="文本框 39"/>
          <p:cNvSpPr txBox="1"/>
          <p:nvPr/>
        </p:nvSpPr>
        <p:spPr>
          <a:xfrm rot="19804303">
            <a:off x="7312588" y="4168972"/>
            <a:ext cx="13789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等线"/>
                <a:ea typeface="等线" panose="02010600030101010101" pitchFamily="2" charset="-122"/>
                <a:cs typeface="+mn-cs"/>
              </a:rPr>
              <a:t>编程变复杂</a:t>
            </a:r>
          </a:p>
        </p:txBody>
      </p:sp>
      <p:sp>
        <p:nvSpPr>
          <p:cNvPr id="9" name="弧形 8"/>
          <p:cNvSpPr/>
          <p:nvPr/>
        </p:nvSpPr>
        <p:spPr>
          <a:xfrm flipV="1">
            <a:off x="-2960375" y="-2122806"/>
            <a:ext cx="13158125" cy="7767018"/>
          </a:xfrm>
          <a:prstGeom prst="arc">
            <a:avLst>
              <a:gd name="adj1" fmla="val 15903370"/>
              <a:gd name="adj2" fmla="val 20862454"/>
            </a:avLst>
          </a:prstGeom>
          <a:ln w="38100">
            <a:solidFill>
              <a:schemeClr val="accent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3" name="文本框 42"/>
          <p:cNvSpPr txBox="1"/>
          <p:nvPr/>
        </p:nvSpPr>
        <p:spPr>
          <a:xfrm>
            <a:off x="7747201" y="5085808"/>
            <a:ext cx="122341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C00000"/>
                </a:solidFill>
                <a:effectLst/>
                <a:uLnTx/>
                <a:uFillTx/>
                <a:latin typeface="等线"/>
                <a:ea typeface="等线" panose="02010600030101010101" pitchFamily="2" charset="-122"/>
                <a:cs typeface="+mn-cs"/>
              </a:rPr>
              <a:t>编程</a:t>
            </a:r>
            <a:r>
              <a:rPr kumimoji="0" lang="en-US" altLang="zh-CN" sz="1800" b="1" i="0" u="none" strike="noStrike" kern="1200" cap="none" spc="0" normalizeH="0" baseline="0" noProof="0" dirty="0">
                <a:ln>
                  <a:noFill/>
                </a:ln>
                <a:solidFill>
                  <a:srgbClr val="C00000"/>
                </a:solidFill>
                <a:effectLst/>
                <a:uLnTx/>
                <a:uFillTx/>
                <a:latin typeface="等线"/>
                <a:ea typeface="等线" panose="02010600030101010101" pitchFamily="2" charset="-122"/>
                <a:cs typeface="+mn-cs"/>
              </a:rPr>
              <a:t>-</a:t>
            </a:r>
            <a:r>
              <a:rPr kumimoji="0" lang="zh-CN" altLang="en-US" sz="1800" b="1" i="0" u="none" strike="noStrike" kern="1200" cap="none" spc="0" normalizeH="0" baseline="0" noProof="0" dirty="0">
                <a:ln>
                  <a:noFill/>
                </a:ln>
                <a:solidFill>
                  <a:srgbClr val="C00000"/>
                </a:solidFill>
                <a:effectLst/>
                <a:uLnTx/>
                <a:uFillTx/>
                <a:latin typeface="等线"/>
                <a:ea typeface="等线" panose="02010600030101010101" pitchFamily="2" charset="-122"/>
                <a:cs typeface="+mn-cs"/>
              </a:rPr>
              <a:t>规模</a:t>
            </a:r>
            <a:endParaRPr kumimoji="0" lang="en-US" altLang="zh-CN" sz="1800" b="1" i="0" u="none" strike="noStrike" kern="1200" cap="none" spc="0" normalizeH="0" baseline="0" noProof="0" dirty="0">
              <a:ln>
                <a:noFill/>
              </a:ln>
              <a:solidFill>
                <a:srgbClr val="C00000"/>
              </a:solidFill>
              <a:effectLst/>
              <a:uLnTx/>
              <a:uFillTx/>
              <a:latin typeface="等线"/>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C00000"/>
                </a:solidFill>
                <a:effectLst/>
                <a:uLnTx/>
                <a:uFillTx/>
                <a:latin typeface="等线"/>
                <a:ea typeface="等线" panose="02010600030101010101" pitchFamily="2" charset="-122"/>
                <a:cs typeface="+mn-cs"/>
              </a:rPr>
              <a:t>相关性</a:t>
            </a:r>
          </a:p>
        </p:txBody>
      </p:sp>
      <p:cxnSp>
        <p:nvCxnSpPr>
          <p:cNvPr id="13" name="直接箭头连接符 12"/>
          <p:cNvCxnSpPr/>
          <p:nvPr/>
        </p:nvCxnSpPr>
        <p:spPr>
          <a:xfrm>
            <a:off x="7741298" y="4857658"/>
            <a:ext cx="0" cy="1109721"/>
          </a:xfrm>
          <a:prstGeom prst="straightConnector1">
            <a:avLst/>
          </a:prstGeom>
          <a:ln w="381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灯片编号占位符 10">
            <a:extLst>
              <a:ext uri="{FF2B5EF4-FFF2-40B4-BE49-F238E27FC236}">
                <a16:creationId xmlns:a16="http://schemas.microsoft.com/office/drawing/2014/main" id="{624C54EA-B52E-4586-9296-6585D97C61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0B874-C033-4951-85A4-3C67FD92A74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159158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92EBBE-906C-A860-1FC6-7DF061492DEF}"/>
              </a:ext>
            </a:extLst>
          </p:cNvPr>
          <p:cNvSpPr>
            <a:spLocks noGrp="1"/>
          </p:cNvSpPr>
          <p:nvPr>
            <p:ph type="title"/>
          </p:nvPr>
        </p:nvSpPr>
        <p:spPr/>
        <p:txBody>
          <a:bodyPr/>
          <a:lstStyle/>
          <a:p>
            <a:r>
              <a:rPr lang="zh-CN" altLang="en-US" dirty="0"/>
              <a:t>答辩准备</a:t>
            </a:r>
          </a:p>
        </p:txBody>
      </p:sp>
      <p:sp>
        <p:nvSpPr>
          <p:cNvPr id="3" name="内容占位符 2">
            <a:extLst>
              <a:ext uri="{FF2B5EF4-FFF2-40B4-BE49-F238E27FC236}">
                <a16:creationId xmlns:a16="http://schemas.microsoft.com/office/drawing/2014/main" id="{53588D54-798B-7BFC-089E-38A84FF8A433}"/>
              </a:ext>
            </a:extLst>
          </p:cNvPr>
          <p:cNvSpPr>
            <a:spLocks noGrp="1"/>
          </p:cNvSpPr>
          <p:nvPr>
            <p:ph idx="1"/>
          </p:nvPr>
        </p:nvSpPr>
        <p:spPr>
          <a:xfrm>
            <a:off x="838200" y="1825624"/>
            <a:ext cx="10515600" cy="4768215"/>
          </a:xfrm>
        </p:spPr>
        <p:txBody>
          <a:bodyPr>
            <a:normAutofit/>
          </a:bodyPr>
          <a:lstStyle/>
          <a:p>
            <a:r>
              <a:rPr lang="zh-CN" altLang="en-US" dirty="0"/>
              <a:t>穿着简单得体</a:t>
            </a:r>
            <a:endParaRPr lang="en-US" altLang="zh-CN" dirty="0"/>
          </a:p>
          <a:p>
            <a:r>
              <a:rPr lang="zh-CN" altLang="en-US" dirty="0"/>
              <a:t>讲稿简单得体</a:t>
            </a:r>
            <a:endParaRPr lang="en-US" altLang="zh-CN" dirty="0"/>
          </a:p>
          <a:p>
            <a:pPr lvl="1"/>
            <a:r>
              <a:rPr lang="zh-CN" altLang="en-US" dirty="0"/>
              <a:t>严肃；</a:t>
            </a:r>
            <a:endParaRPr lang="en-US" altLang="zh-CN" dirty="0"/>
          </a:p>
          <a:p>
            <a:pPr lvl="1"/>
            <a:r>
              <a:rPr lang="zh-CN" altLang="en-US" dirty="0"/>
              <a:t>运用剃刀；</a:t>
            </a:r>
            <a:endParaRPr lang="en-US" altLang="zh-CN" dirty="0"/>
          </a:p>
          <a:p>
            <a:pPr lvl="1"/>
            <a:r>
              <a:rPr lang="zh-CN" altLang="en-US" dirty="0"/>
              <a:t>文字要容易阅读，不要太长；</a:t>
            </a:r>
            <a:endParaRPr lang="en-US" altLang="zh-CN" dirty="0"/>
          </a:p>
          <a:p>
            <a:pPr lvl="1"/>
            <a:r>
              <a:rPr lang="zh-CN" altLang="en-US" dirty="0"/>
              <a:t>插图要一目了然，不要繁复；</a:t>
            </a:r>
            <a:endParaRPr lang="en-US" altLang="zh-CN" dirty="0"/>
          </a:p>
          <a:p>
            <a:pPr lvl="1"/>
            <a:r>
              <a:rPr lang="zh-CN" altLang="en-US" dirty="0"/>
              <a:t>复杂内容进行淡化，特别添加醒目的标注进行解释；</a:t>
            </a:r>
            <a:endParaRPr lang="en-US" altLang="zh-CN" dirty="0"/>
          </a:p>
          <a:p>
            <a:pPr lvl="1"/>
            <a:r>
              <a:rPr lang="zh-CN" altLang="en-US" dirty="0"/>
              <a:t>只讲自己的工作；</a:t>
            </a:r>
            <a:endParaRPr lang="en-US" altLang="zh-CN" dirty="0"/>
          </a:p>
          <a:p>
            <a:pPr lvl="2"/>
            <a:r>
              <a:rPr lang="zh-CN" altLang="en-US" dirty="0"/>
              <a:t>讲相关工作，也是为凸显自己的理解</a:t>
            </a:r>
            <a:endParaRPr lang="en-US" altLang="zh-CN" dirty="0"/>
          </a:p>
          <a:p>
            <a:pPr lvl="1"/>
            <a:r>
              <a:rPr lang="zh-CN" altLang="en-US" dirty="0"/>
              <a:t>大段不易阅读的原材料（示例代码、算法、证明）在汇报中只提供摘要；</a:t>
            </a:r>
            <a:endParaRPr lang="en-US" altLang="zh-CN" dirty="0"/>
          </a:p>
          <a:p>
            <a:pPr lvl="1"/>
            <a:r>
              <a:rPr lang="zh-CN" altLang="en-US" dirty="0"/>
              <a:t>汇报中不会特地口头讲解的内容，不放在讲稿上。</a:t>
            </a:r>
            <a:endParaRPr lang="en-US" altLang="zh-CN" dirty="0"/>
          </a:p>
        </p:txBody>
      </p:sp>
    </p:spTree>
    <p:extLst>
      <p:ext uri="{BB962C8B-B14F-4D97-AF65-F5344CB8AC3E}">
        <p14:creationId xmlns:p14="http://schemas.microsoft.com/office/powerpoint/2010/main" val="3657177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92EBBE-906C-A860-1FC6-7DF061492DEF}"/>
              </a:ext>
            </a:extLst>
          </p:cNvPr>
          <p:cNvSpPr>
            <a:spLocks noGrp="1"/>
          </p:cNvSpPr>
          <p:nvPr>
            <p:ph type="title"/>
          </p:nvPr>
        </p:nvSpPr>
        <p:spPr/>
        <p:txBody>
          <a:bodyPr/>
          <a:lstStyle/>
          <a:p>
            <a:r>
              <a:rPr lang="zh-CN" altLang="en-US" dirty="0"/>
              <a:t>答辩准备</a:t>
            </a:r>
          </a:p>
        </p:txBody>
      </p:sp>
      <p:sp>
        <p:nvSpPr>
          <p:cNvPr id="3" name="内容占位符 2">
            <a:extLst>
              <a:ext uri="{FF2B5EF4-FFF2-40B4-BE49-F238E27FC236}">
                <a16:creationId xmlns:a16="http://schemas.microsoft.com/office/drawing/2014/main" id="{53588D54-798B-7BFC-089E-38A84FF8A433}"/>
              </a:ext>
            </a:extLst>
          </p:cNvPr>
          <p:cNvSpPr>
            <a:spLocks noGrp="1"/>
          </p:cNvSpPr>
          <p:nvPr>
            <p:ph idx="1"/>
          </p:nvPr>
        </p:nvSpPr>
        <p:spPr/>
        <p:txBody>
          <a:bodyPr/>
          <a:lstStyle/>
          <a:p>
            <a:r>
              <a:rPr lang="zh-CN" altLang="en-US" dirty="0"/>
              <a:t>穿着简单得体</a:t>
            </a:r>
            <a:endParaRPr lang="en-US" altLang="zh-CN" dirty="0"/>
          </a:p>
          <a:p>
            <a:r>
              <a:rPr lang="zh-CN" altLang="en-US" dirty="0"/>
              <a:t>讲稿简单得体</a:t>
            </a:r>
            <a:endParaRPr lang="en-US" altLang="zh-CN" dirty="0"/>
          </a:p>
          <a:p>
            <a:r>
              <a:rPr lang="zh-CN" altLang="en-US" dirty="0"/>
              <a:t>反复排练计时</a:t>
            </a:r>
            <a:endParaRPr lang="en-US" altLang="zh-CN" dirty="0"/>
          </a:p>
          <a:p>
            <a:pPr lvl="1"/>
            <a:r>
              <a:rPr lang="zh-CN" altLang="en-US" dirty="0"/>
              <a:t>杜绝低级错误</a:t>
            </a:r>
            <a:endParaRPr lang="en-US" altLang="zh-CN" dirty="0"/>
          </a:p>
          <a:p>
            <a:pPr lvl="1"/>
            <a:r>
              <a:rPr lang="zh-CN" altLang="en-US" dirty="0"/>
              <a:t>练得越多，越有把握，心态越沉着</a:t>
            </a:r>
            <a:endParaRPr lang="en-US" altLang="zh-CN" dirty="0"/>
          </a:p>
          <a:p>
            <a:pPr lvl="1"/>
            <a:endParaRPr lang="en-US" altLang="zh-CN" dirty="0"/>
          </a:p>
        </p:txBody>
      </p:sp>
    </p:spTree>
    <p:extLst>
      <p:ext uri="{BB962C8B-B14F-4D97-AF65-F5344CB8AC3E}">
        <p14:creationId xmlns:p14="http://schemas.microsoft.com/office/powerpoint/2010/main" val="21491762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1CE41159-9344-A5A3-A873-4C179972BDB0}"/>
              </a:ext>
            </a:extLst>
          </p:cNvPr>
          <p:cNvSpPr>
            <a:spLocks noGrp="1"/>
          </p:cNvSpPr>
          <p:nvPr>
            <p:ph type="title"/>
          </p:nvPr>
        </p:nvSpPr>
        <p:spPr/>
        <p:txBody>
          <a:bodyPr/>
          <a:lstStyle/>
          <a:p>
            <a:r>
              <a:rPr lang="zh-CN" altLang="en-US" dirty="0"/>
              <a:t>祝毕业顺利，前程似锦！</a:t>
            </a:r>
          </a:p>
        </p:txBody>
      </p:sp>
      <p:sp>
        <p:nvSpPr>
          <p:cNvPr id="3" name="内容占位符 2">
            <a:extLst>
              <a:ext uri="{FF2B5EF4-FFF2-40B4-BE49-F238E27FC236}">
                <a16:creationId xmlns:a16="http://schemas.microsoft.com/office/drawing/2014/main" id="{090119FB-9912-24E2-4249-50E06E3134B4}"/>
              </a:ext>
            </a:extLst>
          </p:cNvPr>
          <p:cNvSpPr>
            <a:spLocks noGrp="1"/>
          </p:cNvSpPr>
          <p:nvPr>
            <p:ph idx="1"/>
          </p:nvPr>
        </p:nvSpPr>
        <p:spPr/>
        <p:txBody>
          <a:bodyPr/>
          <a:lstStyle/>
          <a:p>
            <a:r>
              <a:rPr lang="zh-CN" altLang="en-US" dirty="0"/>
              <a:t>答辩的终极秘诀：把论文写好</a:t>
            </a:r>
            <a:endParaRPr lang="en-US" altLang="zh-CN" dirty="0"/>
          </a:p>
          <a:p>
            <a:endParaRPr lang="en-US" altLang="zh-CN" dirty="0"/>
          </a:p>
          <a:p>
            <a:r>
              <a:rPr lang="zh-CN" altLang="en-US" dirty="0"/>
              <a:t>写论文的终极秘诀：把工作梳理清楚</a:t>
            </a:r>
            <a:endParaRPr lang="en-US" altLang="zh-CN" dirty="0"/>
          </a:p>
          <a:p>
            <a:endParaRPr lang="en-US" altLang="zh-CN" dirty="0"/>
          </a:p>
          <a:p>
            <a:r>
              <a:rPr lang="zh-CN" altLang="en-US" dirty="0"/>
              <a:t>梳理工作的终极秘诀：聚焦一个领域持续耕耘</a:t>
            </a:r>
            <a:endParaRPr lang="en-US" altLang="zh-CN" dirty="0"/>
          </a:p>
          <a:p>
            <a:endParaRPr lang="en-US" altLang="zh-CN" dirty="0"/>
          </a:p>
          <a:p>
            <a:r>
              <a:rPr lang="zh-CN" altLang="en-US" dirty="0">
                <a:solidFill>
                  <a:srgbClr val="FFFF00"/>
                </a:solidFill>
              </a:rPr>
              <a:t>不忘初心，返璞归真</a:t>
            </a:r>
          </a:p>
        </p:txBody>
      </p:sp>
    </p:spTree>
    <p:extLst>
      <p:ext uri="{BB962C8B-B14F-4D97-AF65-F5344CB8AC3E}">
        <p14:creationId xmlns:p14="http://schemas.microsoft.com/office/powerpoint/2010/main" val="3280379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7394D2A-BD8A-ABC5-C341-A95C29727938}"/>
              </a:ext>
            </a:extLst>
          </p:cNvPr>
          <p:cNvPicPr>
            <a:picLocks noChangeAspect="1"/>
          </p:cNvPicPr>
          <p:nvPr/>
        </p:nvPicPr>
        <p:blipFill rotWithShape="1">
          <a:blip r:embed="rId2"/>
          <a:srcRect l="12549" r="-2862"/>
          <a:stretch/>
        </p:blipFill>
        <p:spPr>
          <a:xfrm>
            <a:off x="6727902" y="-464475"/>
            <a:ext cx="7938784" cy="7786950"/>
          </a:xfrm>
          <a:prstGeom prst="rect">
            <a:avLst/>
          </a:prstGeom>
          <a:effectLst>
            <a:softEdge rad="317500"/>
          </a:effectLst>
        </p:spPr>
      </p:pic>
      <p:sp>
        <p:nvSpPr>
          <p:cNvPr id="11" name="内容占位符 2">
            <a:extLst>
              <a:ext uri="{FF2B5EF4-FFF2-40B4-BE49-F238E27FC236}">
                <a16:creationId xmlns:a16="http://schemas.microsoft.com/office/drawing/2014/main" id="{063E4293-41E9-0B2A-9614-E240E12E1035}"/>
              </a:ext>
            </a:extLst>
          </p:cNvPr>
          <p:cNvSpPr txBox="1">
            <a:spLocks/>
          </p:cNvSpPr>
          <p:nvPr/>
        </p:nvSpPr>
        <p:spPr>
          <a:xfrm>
            <a:off x="838199" y="1562669"/>
            <a:ext cx="6449705" cy="49677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dirty="0"/>
              <a:t>约</a:t>
            </a:r>
            <a:r>
              <a:rPr lang="en-US" altLang="zh-CN" dirty="0"/>
              <a:t>1800000</a:t>
            </a:r>
            <a:r>
              <a:rPr lang="zh-CN" altLang="en-US" dirty="0"/>
              <a:t>年前：火</a:t>
            </a:r>
            <a:endParaRPr lang="en-US" altLang="zh-CN" dirty="0"/>
          </a:p>
          <a:p>
            <a:pPr lvl="1"/>
            <a:r>
              <a:rPr lang="zh-CN" altLang="en-US" dirty="0"/>
              <a:t>人类首次利用能源，照明取暖、对抗野兽</a:t>
            </a:r>
            <a:endParaRPr lang="en-US" altLang="zh-CN" dirty="0"/>
          </a:p>
          <a:p>
            <a:pPr lvl="1"/>
            <a:r>
              <a:rPr lang="zh-CN" altLang="en-US" dirty="0"/>
              <a:t>在进化中取得优势</a:t>
            </a:r>
            <a:endParaRPr lang="en-US" altLang="zh-CN" dirty="0"/>
          </a:p>
          <a:p>
            <a:pPr lvl="1"/>
            <a:endParaRPr lang="en-US" altLang="zh-CN" dirty="0"/>
          </a:p>
          <a:p>
            <a:pPr marL="0" indent="0">
              <a:buNone/>
            </a:pPr>
            <a:r>
              <a:rPr lang="zh-CN" altLang="en-US" dirty="0"/>
              <a:t>约</a:t>
            </a:r>
            <a:r>
              <a:rPr lang="en-US" altLang="zh-CN" dirty="0"/>
              <a:t>200000</a:t>
            </a:r>
            <a:r>
              <a:rPr lang="zh-CN" altLang="en-US" dirty="0"/>
              <a:t>年前：现代人类诞生</a:t>
            </a:r>
            <a:endParaRPr lang="en-US" altLang="zh-CN" dirty="0"/>
          </a:p>
          <a:p>
            <a:pPr lvl="1"/>
            <a:endParaRPr lang="en-US" altLang="zh-CN" dirty="0"/>
          </a:p>
          <a:p>
            <a:pPr marL="0" indent="0">
              <a:buFont typeface="Arial" panose="020B0604020202020204" pitchFamily="34" charset="0"/>
              <a:buNone/>
            </a:pPr>
            <a:r>
              <a:rPr lang="zh-CN" altLang="en-US" dirty="0"/>
              <a:t>约</a:t>
            </a:r>
            <a:r>
              <a:rPr lang="en-US" altLang="zh-CN" dirty="0"/>
              <a:t>100000</a:t>
            </a:r>
            <a:r>
              <a:rPr lang="zh-CN" altLang="en-US" dirty="0"/>
              <a:t>年前：语言诞生</a:t>
            </a:r>
            <a:endParaRPr lang="en-US" altLang="zh-CN" dirty="0"/>
          </a:p>
          <a:p>
            <a:pPr lvl="1"/>
            <a:r>
              <a:rPr lang="zh-CN" altLang="en-US" dirty="0"/>
              <a:t>能够复杂协作、</a:t>
            </a:r>
            <a:r>
              <a:rPr lang="zh-CN" altLang="en-US" dirty="0">
                <a:solidFill>
                  <a:srgbClr val="FFFF00"/>
                </a:solidFill>
              </a:rPr>
              <a:t>言传身教</a:t>
            </a:r>
            <a:endParaRPr lang="en-US" altLang="zh-CN" dirty="0">
              <a:solidFill>
                <a:srgbClr val="FFFF00"/>
              </a:solidFill>
            </a:endParaRPr>
          </a:p>
          <a:p>
            <a:pPr lvl="1"/>
            <a:r>
              <a:rPr lang="zh-CN" altLang="en-US" dirty="0">
                <a:solidFill>
                  <a:srgbClr val="FFFF00"/>
                </a:solidFill>
              </a:rPr>
              <a:t>脱离物竞天择的演进路线，加速进化</a:t>
            </a:r>
            <a:endParaRPr lang="en-US" altLang="zh-CN" dirty="0">
              <a:solidFill>
                <a:srgbClr val="FFFF00"/>
              </a:solidFill>
            </a:endParaRPr>
          </a:p>
          <a:p>
            <a:pPr lvl="1"/>
            <a:endParaRPr lang="en-US" altLang="zh-CN" dirty="0">
              <a:solidFill>
                <a:srgbClr val="FFFF00"/>
              </a:solidFill>
            </a:endParaRPr>
          </a:p>
          <a:p>
            <a:pPr marL="0" indent="0">
              <a:buNone/>
            </a:pPr>
            <a:r>
              <a:rPr lang="zh-CN" altLang="en-US" dirty="0"/>
              <a:t>约</a:t>
            </a:r>
            <a:r>
              <a:rPr lang="en-US" altLang="zh-CN" dirty="0"/>
              <a:t>40000</a:t>
            </a:r>
            <a:r>
              <a:rPr lang="zh-CN" altLang="en-US" dirty="0"/>
              <a:t>年前：尼安德特人灭亡</a:t>
            </a:r>
            <a:endParaRPr lang="en-US" altLang="zh-CN" dirty="0">
              <a:solidFill>
                <a:srgbClr val="FFFF00"/>
              </a:solidFill>
            </a:endParaRPr>
          </a:p>
        </p:txBody>
      </p:sp>
      <p:sp>
        <p:nvSpPr>
          <p:cNvPr id="12" name="标题 1">
            <a:extLst>
              <a:ext uri="{FF2B5EF4-FFF2-40B4-BE49-F238E27FC236}">
                <a16:creationId xmlns:a16="http://schemas.microsoft.com/office/drawing/2014/main" id="{F62BA5B6-40F9-CB6A-46E6-49F6F9805AE2}"/>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baseline="0">
                <a:solidFill>
                  <a:schemeClr val="bg1"/>
                </a:solidFill>
                <a:latin typeface="Comic Sans MS" panose="030F0702030302020204" pitchFamily="66" charset="0"/>
                <a:ea typeface="幼圆" panose="02010509060101010101" pitchFamily="49" charset="-122"/>
                <a:cs typeface="+mj-cs"/>
              </a:defRPr>
            </a:lvl1pPr>
          </a:lstStyle>
          <a:p>
            <a:r>
              <a:rPr lang="zh-CN" altLang="en-US" dirty="0"/>
              <a:t>旧石器时代</a:t>
            </a:r>
          </a:p>
        </p:txBody>
      </p:sp>
    </p:spTree>
    <p:extLst>
      <p:ext uri="{BB962C8B-B14F-4D97-AF65-F5344CB8AC3E}">
        <p14:creationId xmlns:p14="http://schemas.microsoft.com/office/powerpoint/2010/main" val="3665925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34894657-BF43-3A7A-D69D-9BA5E1297EF5}"/>
              </a:ext>
            </a:extLst>
          </p:cNvPr>
          <p:cNvSpPr/>
          <p:nvPr/>
        </p:nvSpPr>
        <p:spPr>
          <a:xfrm>
            <a:off x="6685157" y="-967796"/>
            <a:ext cx="2085074" cy="8583346"/>
          </a:xfrm>
          <a:prstGeom prst="rect">
            <a:avLst/>
          </a:prstGeom>
          <a:solidFill>
            <a:schemeClr val="bg1"/>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2">
            <a:extLst>
              <a:ext uri="{FF2B5EF4-FFF2-40B4-BE49-F238E27FC236}">
                <a16:creationId xmlns:a16="http://schemas.microsoft.com/office/drawing/2014/main" id="{2A5A9693-5DE3-428D-E898-4D97DD00E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824" y="0"/>
            <a:ext cx="4425176" cy="6901651"/>
          </a:xfrm>
          <a:prstGeom prst="rect">
            <a:avLst/>
          </a:prstGeom>
          <a:noFill/>
          <a:extLst>
            <a:ext uri="{909E8E84-426E-40DD-AFC4-6F175D3DCCD1}">
              <a14:hiddenFill xmlns:a14="http://schemas.microsoft.com/office/drawing/2010/main">
                <a:solidFill>
                  <a:srgbClr val="FFFFFF"/>
                </a:solidFill>
              </a14:hiddenFill>
            </a:ext>
          </a:extLst>
        </p:spPr>
      </p:pic>
      <p:sp>
        <p:nvSpPr>
          <p:cNvPr id="9" name="内容占位符 2">
            <a:extLst>
              <a:ext uri="{FF2B5EF4-FFF2-40B4-BE49-F238E27FC236}">
                <a16:creationId xmlns:a16="http://schemas.microsoft.com/office/drawing/2014/main" id="{BE0327B4-DDAF-CB6E-1006-5EAC523A2C17}"/>
              </a:ext>
            </a:extLst>
          </p:cNvPr>
          <p:cNvSpPr txBox="1">
            <a:spLocks/>
          </p:cNvSpPr>
          <p:nvPr/>
        </p:nvSpPr>
        <p:spPr>
          <a:xfrm>
            <a:off x="838199" y="1562669"/>
            <a:ext cx="6449705" cy="496778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dirty="0"/>
              <a:t>约</a:t>
            </a:r>
            <a:r>
              <a:rPr lang="en-US" altLang="zh-CN" dirty="0"/>
              <a:t>20000</a:t>
            </a:r>
            <a:r>
              <a:rPr lang="zh-CN" altLang="en-US" dirty="0"/>
              <a:t>年前：陶器</a:t>
            </a:r>
            <a:endParaRPr lang="en-US" altLang="zh-CN" dirty="0"/>
          </a:p>
          <a:p>
            <a:pPr lvl="1"/>
            <a:r>
              <a:rPr lang="zh-CN" altLang="en-US" dirty="0"/>
              <a:t>用火烤制粘土获得</a:t>
            </a:r>
            <a:endParaRPr lang="en-US" altLang="zh-CN" dirty="0"/>
          </a:p>
          <a:p>
            <a:pPr lvl="1"/>
            <a:r>
              <a:rPr lang="zh-CN" altLang="en-US" dirty="0"/>
              <a:t>人类首次获得非天然工具和容器</a:t>
            </a:r>
            <a:endParaRPr lang="en-US" altLang="zh-CN" dirty="0"/>
          </a:p>
          <a:p>
            <a:pPr lvl="1"/>
            <a:r>
              <a:rPr lang="zh-CN" altLang="en-US" dirty="0"/>
              <a:t>农业生产的先决条件</a:t>
            </a:r>
            <a:endParaRPr lang="en-US" altLang="zh-CN" dirty="0"/>
          </a:p>
          <a:p>
            <a:pPr lvl="1"/>
            <a:endParaRPr lang="en-US" altLang="zh-CN" dirty="0"/>
          </a:p>
          <a:p>
            <a:pPr marL="0" indent="0">
              <a:buNone/>
            </a:pPr>
            <a:r>
              <a:rPr lang="zh-CN" altLang="en-US" dirty="0"/>
              <a:t>约</a:t>
            </a:r>
            <a:r>
              <a:rPr lang="en-US" altLang="zh-CN" dirty="0"/>
              <a:t>10000</a:t>
            </a:r>
            <a:r>
              <a:rPr lang="zh-CN" altLang="en-US" dirty="0"/>
              <a:t>年前：耕种</a:t>
            </a:r>
            <a:endParaRPr lang="en-US" altLang="zh-CN" dirty="0"/>
          </a:p>
          <a:p>
            <a:pPr lvl="1"/>
            <a:r>
              <a:rPr lang="zh-CN" altLang="en-US" dirty="0"/>
              <a:t>在物种大灭绝中维持种群</a:t>
            </a:r>
            <a:endParaRPr lang="en-US" altLang="zh-CN" dirty="0"/>
          </a:p>
          <a:p>
            <a:pPr lvl="1"/>
            <a:endParaRPr lang="en-US" altLang="zh-CN" dirty="0"/>
          </a:p>
          <a:p>
            <a:pPr marL="0" indent="0">
              <a:buFont typeface="Arial" panose="020B0604020202020204" pitchFamily="34" charset="0"/>
              <a:buNone/>
            </a:pPr>
            <a:r>
              <a:rPr lang="zh-CN" altLang="en-US" dirty="0"/>
              <a:t>约</a:t>
            </a:r>
            <a:r>
              <a:rPr lang="en-US" altLang="zh-CN" dirty="0"/>
              <a:t>6000</a:t>
            </a:r>
            <a:r>
              <a:rPr lang="zh-CN" altLang="en-US" dirty="0"/>
              <a:t>年前：文字</a:t>
            </a:r>
            <a:endParaRPr lang="en-US" altLang="zh-CN" dirty="0"/>
          </a:p>
          <a:p>
            <a:pPr lvl="1"/>
            <a:r>
              <a:rPr lang="zh-CN" altLang="en-US" dirty="0"/>
              <a:t>源于陶器上的装饰性图案</a:t>
            </a:r>
            <a:endParaRPr lang="en-US" altLang="zh-CN" dirty="0"/>
          </a:p>
          <a:p>
            <a:pPr lvl="1"/>
            <a:r>
              <a:rPr lang="zh-CN" altLang="en-US" dirty="0"/>
              <a:t>知识不再随人的消灭而消灭，得以积累</a:t>
            </a:r>
            <a:endParaRPr lang="en-US" altLang="zh-CN" dirty="0"/>
          </a:p>
          <a:p>
            <a:pPr lvl="1"/>
            <a:r>
              <a:rPr lang="zh-CN" altLang="en-US" dirty="0">
                <a:solidFill>
                  <a:srgbClr val="FFFF00"/>
                </a:solidFill>
              </a:rPr>
              <a:t>文明诞生的标志</a:t>
            </a:r>
          </a:p>
        </p:txBody>
      </p:sp>
      <p:sp>
        <p:nvSpPr>
          <p:cNvPr id="10" name="标题 1">
            <a:extLst>
              <a:ext uri="{FF2B5EF4-FFF2-40B4-BE49-F238E27FC236}">
                <a16:creationId xmlns:a16="http://schemas.microsoft.com/office/drawing/2014/main" id="{72C5597A-9AC4-B382-0DAB-8C5481C6A742}"/>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baseline="0">
                <a:solidFill>
                  <a:schemeClr val="bg1"/>
                </a:solidFill>
                <a:latin typeface="Comic Sans MS" panose="030F0702030302020204" pitchFamily="66" charset="0"/>
                <a:ea typeface="幼圆" panose="02010509060101010101" pitchFamily="49" charset="-122"/>
                <a:cs typeface="+mj-cs"/>
              </a:defRPr>
            </a:lvl1pPr>
          </a:lstStyle>
          <a:p>
            <a:r>
              <a:rPr lang="zh-CN" altLang="en-US" dirty="0"/>
              <a:t>新石器时代</a:t>
            </a:r>
          </a:p>
        </p:txBody>
      </p:sp>
    </p:spTree>
    <p:extLst>
      <p:ext uri="{BB962C8B-B14F-4D97-AF65-F5344CB8AC3E}">
        <p14:creationId xmlns:p14="http://schemas.microsoft.com/office/powerpoint/2010/main" val="931668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ABAA28-FE84-7960-3C50-F083574010DD}"/>
              </a:ext>
            </a:extLst>
          </p:cNvPr>
          <p:cNvPicPr>
            <a:picLocks noChangeAspect="1"/>
          </p:cNvPicPr>
          <p:nvPr/>
        </p:nvPicPr>
        <p:blipFill rotWithShape="1">
          <a:blip r:embed="rId2">
            <a:extLst>
              <a:ext uri="{28A0092B-C50C-407E-A947-70E740481C1C}">
                <a14:useLocalDpi xmlns:a14="http://schemas.microsoft.com/office/drawing/2010/main" val="0"/>
              </a:ext>
            </a:extLst>
          </a:blip>
          <a:srcRect l="13670" t="-8954" r="9040" b="-12799"/>
          <a:stretch/>
        </p:blipFill>
        <p:spPr>
          <a:xfrm>
            <a:off x="6727902" y="-1225113"/>
            <a:ext cx="8192855" cy="9687469"/>
          </a:xfrm>
          <a:prstGeom prst="rect">
            <a:avLst/>
          </a:prstGeom>
          <a:effectLst>
            <a:softEdge rad="317500"/>
          </a:effectLst>
        </p:spPr>
      </p:pic>
      <p:sp>
        <p:nvSpPr>
          <p:cNvPr id="9" name="内容占位符 2">
            <a:extLst>
              <a:ext uri="{FF2B5EF4-FFF2-40B4-BE49-F238E27FC236}">
                <a16:creationId xmlns:a16="http://schemas.microsoft.com/office/drawing/2014/main" id="{E8B308B4-36FE-71AE-B28A-55EE0DA0C94E}"/>
              </a:ext>
            </a:extLst>
          </p:cNvPr>
          <p:cNvSpPr txBox="1">
            <a:spLocks/>
          </p:cNvSpPr>
          <p:nvPr/>
        </p:nvSpPr>
        <p:spPr>
          <a:xfrm>
            <a:off x="838199" y="1562669"/>
            <a:ext cx="6449705" cy="49677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dirty="0"/>
              <a:t>约</a:t>
            </a:r>
            <a:r>
              <a:rPr lang="en-US" altLang="zh-CN" dirty="0"/>
              <a:t>3000</a:t>
            </a:r>
            <a:r>
              <a:rPr lang="zh-CN" altLang="en-US" dirty="0"/>
              <a:t>年前：记录事实</a:t>
            </a:r>
            <a:endParaRPr lang="en-US" altLang="zh-CN" dirty="0"/>
          </a:p>
          <a:p>
            <a:pPr lvl="1"/>
            <a:r>
              <a:rPr lang="zh-CN" altLang="en-US" dirty="0"/>
              <a:t>甲骨文“卯三羌二牛，卯五羌三牛”</a:t>
            </a:r>
            <a:endParaRPr lang="en-US" altLang="zh-CN" dirty="0"/>
          </a:p>
          <a:p>
            <a:pPr marL="0" indent="0">
              <a:buFont typeface="Arial" panose="020B0604020202020204" pitchFamily="34" charset="0"/>
              <a:buNone/>
            </a:pPr>
            <a:endParaRPr lang="en-US" altLang="zh-CN" dirty="0"/>
          </a:p>
          <a:p>
            <a:pPr marL="0" indent="0">
              <a:buFont typeface="Arial" panose="020B0604020202020204" pitchFamily="34" charset="0"/>
              <a:buNone/>
            </a:pPr>
            <a:r>
              <a:rPr lang="zh-CN" altLang="en-US" dirty="0"/>
              <a:t>约</a:t>
            </a:r>
            <a:r>
              <a:rPr lang="en-US" altLang="zh-CN" dirty="0"/>
              <a:t>2500</a:t>
            </a:r>
            <a:r>
              <a:rPr lang="zh-CN" altLang="en-US" dirty="0"/>
              <a:t>年前：记录哲学</a:t>
            </a:r>
            <a:endParaRPr lang="en-US" altLang="zh-CN" dirty="0"/>
          </a:p>
          <a:p>
            <a:pPr lvl="1"/>
            <a:r>
              <a:rPr lang="zh-CN" altLang="en-US" dirty="0"/>
              <a:t>中国：诸子百家，儒学</a:t>
            </a:r>
            <a:endParaRPr lang="en-US" altLang="zh-CN" dirty="0"/>
          </a:p>
          <a:p>
            <a:pPr lvl="1"/>
            <a:r>
              <a:rPr lang="zh-CN" altLang="en-US" dirty="0"/>
              <a:t>西方：古希腊哲学</a:t>
            </a:r>
            <a:endParaRPr lang="en-US" altLang="zh-CN" dirty="0"/>
          </a:p>
          <a:p>
            <a:pPr marL="0" indent="0">
              <a:buNone/>
            </a:pPr>
            <a:endParaRPr lang="en-US" altLang="zh-CN" dirty="0"/>
          </a:p>
          <a:p>
            <a:pPr marL="0" indent="0">
              <a:buNone/>
            </a:pPr>
            <a:r>
              <a:rPr lang="zh-CN" altLang="en-US" dirty="0"/>
              <a:t>约</a:t>
            </a:r>
            <a:r>
              <a:rPr lang="en-US" altLang="zh-CN" dirty="0"/>
              <a:t>2000</a:t>
            </a:r>
            <a:r>
              <a:rPr lang="zh-CN" altLang="en-US" dirty="0"/>
              <a:t>年前：记录宗教</a:t>
            </a:r>
            <a:endParaRPr lang="en-US" altLang="zh-CN" dirty="0"/>
          </a:p>
          <a:p>
            <a:pPr lvl="1"/>
            <a:r>
              <a:rPr lang="en-US" altLang="zh-CN" dirty="0"/>
              <a:t>4</a:t>
            </a:r>
            <a:r>
              <a:rPr lang="zh-CN" altLang="en-US" dirty="0"/>
              <a:t>世纪，基督教成为罗马国教</a:t>
            </a:r>
            <a:endParaRPr lang="en-US" altLang="zh-CN" dirty="0"/>
          </a:p>
          <a:p>
            <a:pPr marL="0" indent="0">
              <a:buNone/>
            </a:pPr>
            <a:endParaRPr lang="en-US" altLang="zh-CN" dirty="0"/>
          </a:p>
        </p:txBody>
      </p:sp>
      <p:sp>
        <p:nvSpPr>
          <p:cNvPr id="11" name="标题 1">
            <a:extLst>
              <a:ext uri="{FF2B5EF4-FFF2-40B4-BE49-F238E27FC236}">
                <a16:creationId xmlns:a16="http://schemas.microsoft.com/office/drawing/2014/main" id="{52D40A27-101F-6AC4-439A-CFE0EB9EF1CC}"/>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baseline="0">
                <a:solidFill>
                  <a:schemeClr val="bg1"/>
                </a:solidFill>
                <a:latin typeface="Comic Sans MS" panose="030F0702030302020204" pitchFamily="66" charset="0"/>
                <a:ea typeface="幼圆" panose="02010509060101010101" pitchFamily="49" charset="-122"/>
                <a:cs typeface="+mj-cs"/>
              </a:defRPr>
            </a:lvl1pPr>
          </a:lstStyle>
          <a:p>
            <a:r>
              <a:rPr lang="zh-CN" altLang="en-US" dirty="0"/>
              <a:t>古典时代</a:t>
            </a:r>
          </a:p>
        </p:txBody>
      </p:sp>
    </p:spTree>
    <p:extLst>
      <p:ext uri="{BB962C8B-B14F-4D97-AF65-F5344CB8AC3E}">
        <p14:creationId xmlns:p14="http://schemas.microsoft.com/office/powerpoint/2010/main" val="3377277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828285-BA0C-355F-0902-5CF11C49A931}"/>
              </a:ext>
            </a:extLst>
          </p:cNvPr>
          <p:cNvPicPr>
            <a:picLocks noChangeAspect="1"/>
          </p:cNvPicPr>
          <p:nvPr/>
        </p:nvPicPr>
        <p:blipFill>
          <a:blip r:embed="rId2"/>
          <a:stretch>
            <a:fillRect/>
          </a:stretch>
        </p:blipFill>
        <p:spPr>
          <a:xfrm>
            <a:off x="6727902" y="-457200"/>
            <a:ext cx="5549043" cy="7991870"/>
          </a:xfrm>
          <a:prstGeom prst="rect">
            <a:avLst/>
          </a:prstGeom>
          <a:effectLst>
            <a:softEdge rad="317500"/>
          </a:effectLst>
        </p:spPr>
      </p:pic>
      <p:sp>
        <p:nvSpPr>
          <p:cNvPr id="7" name="内容占位符 2">
            <a:extLst>
              <a:ext uri="{FF2B5EF4-FFF2-40B4-BE49-F238E27FC236}">
                <a16:creationId xmlns:a16="http://schemas.microsoft.com/office/drawing/2014/main" id="{4252803F-243A-65FF-3AE3-5D033D8B049E}"/>
              </a:ext>
            </a:extLst>
          </p:cNvPr>
          <p:cNvSpPr txBox="1">
            <a:spLocks/>
          </p:cNvSpPr>
          <p:nvPr/>
        </p:nvSpPr>
        <p:spPr>
          <a:xfrm>
            <a:off x="838199" y="1562669"/>
            <a:ext cx="6449705" cy="496778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dirty="0"/>
              <a:t>11</a:t>
            </a:r>
            <a:r>
              <a:rPr lang="zh-CN" altLang="en-US" dirty="0"/>
              <a:t>世纪：中世纪大学</a:t>
            </a:r>
            <a:endParaRPr lang="en-US" altLang="zh-CN" dirty="0"/>
          </a:p>
          <a:p>
            <a:pPr marL="742950" lvl="1" indent="-285750">
              <a:buFont typeface="Arial" panose="020B0604020202020204" pitchFamily="34" charset="0"/>
              <a:buChar char="•"/>
            </a:pPr>
            <a:r>
              <a:rPr lang="zh-CN" altLang="en-US" sz="2200" dirty="0">
                <a:solidFill>
                  <a:schemeClr val="bg1"/>
                </a:solidFill>
                <a:latin typeface="Comic Sans MS" panose="030F0702030302020204" pitchFamily="66" charset="0"/>
                <a:ea typeface="幼圆" panose="02010509060101010101" pitchFamily="49" charset="-122"/>
              </a:rPr>
              <a:t>具有</a:t>
            </a:r>
            <a:r>
              <a:rPr lang="zh-CN" altLang="en-US" sz="2200" dirty="0">
                <a:solidFill>
                  <a:srgbClr val="FFFF00"/>
                </a:solidFill>
                <a:latin typeface="Comic Sans MS" panose="030F0702030302020204" pitchFamily="66" charset="0"/>
                <a:ea typeface="幼圆" panose="02010509060101010101" pitchFamily="49" charset="-122"/>
              </a:rPr>
              <a:t>圣师</a:t>
            </a:r>
            <a:r>
              <a:rPr lang="en-US" altLang="zh-CN" sz="2200" dirty="0">
                <a:solidFill>
                  <a:srgbClr val="FFFF00"/>
                </a:solidFill>
                <a:latin typeface="Comic Sans MS" panose="030F0702030302020204" pitchFamily="66" charset="0"/>
                <a:ea typeface="幼圆" panose="02010509060101010101" pitchFamily="49" charset="-122"/>
              </a:rPr>
              <a:t>(doctor) </a:t>
            </a:r>
            <a:r>
              <a:rPr lang="zh-CN" altLang="en-US" sz="2200" dirty="0">
                <a:solidFill>
                  <a:schemeClr val="bg1"/>
                </a:solidFill>
                <a:latin typeface="Comic Sans MS" panose="030F0702030302020204" pitchFamily="66" charset="0"/>
                <a:ea typeface="幼圆" panose="02010509060101010101" pitchFamily="49" charset="-122"/>
              </a:rPr>
              <a:t>资质的人有权传授、解释经文</a:t>
            </a:r>
            <a:endParaRPr lang="en-US" altLang="zh-CN" sz="2200" dirty="0">
              <a:solidFill>
                <a:schemeClr val="bg1"/>
              </a:solidFill>
              <a:latin typeface="Comic Sans MS" panose="030F0702030302020204" pitchFamily="66" charset="0"/>
              <a:ea typeface="幼圆" panose="02010509060101010101" pitchFamily="49" charset="-122"/>
            </a:endParaRPr>
          </a:p>
          <a:p>
            <a:pPr marL="742950" lvl="1" indent="-285750">
              <a:buFont typeface="Arial" panose="020B0604020202020204" pitchFamily="34" charset="0"/>
              <a:buChar char="•"/>
            </a:pPr>
            <a:r>
              <a:rPr lang="zh-CN" altLang="en-US" sz="2200" dirty="0">
                <a:solidFill>
                  <a:schemeClr val="bg1"/>
                </a:solidFill>
                <a:latin typeface="Comic Sans MS" panose="030F0702030302020204" pitchFamily="66" charset="0"/>
                <a:ea typeface="幼圆" panose="02010509060101010101" pitchFamily="49" charset="-122"/>
              </a:rPr>
              <a:t>神学博士</a:t>
            </a:r>
            <a:r>
              <a:rPr lang="en-US" altLang="zh-CN" sz="2200" dirty="0">
                <a:solidFill>
                  <a:schemeClr val="bg1"/>
                </a:solidFill>
                <a:latin typeface="Comic Sans MS" panose="030F0702030302020204" pitchFamily="66" charset="0"/>
                <a:ea typeface="幼圆" panose="02010509060101010101" pitchFamily="49" charset="-122"/>
              </a:rPr>
              <a:t>(DD)</a:t>
            </a:r>
            <a:r>
              <a:rPr lang="zh-CN" altLang="en-US" sz="2200" dirty="0">
                <a:solidFill>
                  <a:schemeClr val="bg1"/>
                </a:solidFill>
                <a:latin typeface="Comic Sans MS" panose="030F0702030302020204" pitchFamily="66" charset="0"/>
                <a:ea typeface="幼圆" panose="02010509060101010101" pitchFamily="49" charset="-122"/>
              </a:rPr>
              <a:t>、法学博士</a:t>
            </a:r>
            <a:r>
              <a:rPr lang="en-US" altLang="zh-CN" sz="2200" dirty="0">
                <a:solidFill>
                  <a:schemeClr val="bg1"/>
                </a:solidFill>
                <a:latin typeface="Comic Sans MS" panose="030F0702030302020204" pitchFamily="66" charset="0"/>
                <a:ea typeface="幼圆" panose="02010509060101010101" pitchFamily="49" charset="-122"/>
              </a:rPr>
              <a:t>(LLD)</a:t>
            </a:r>
            <a:r>
              <a:rPr lang="zh-CN" altLang="en-US" sz="2200" dirty="0">
                <a:solidFill>
                  <a:schemeClr val="bg1"/>
                </a:solidFill>
                <a:latin typeface="Comic Sans MS" panose="030F0702030302020204" pitchFamily="66" charset="0"/>
                <a:ea typeface="幼圆" panose="02010509060101010101" pitchFamily="49" charset="-122"/>
              </a:rPr>
              <a:t>、医学博士</a:t>
            </a:r>
            <a:r>
              <a:rPr lang="en-US" altLang="zh-CN" sz="2200" dirty="0">
                <a:solidFill>
                  <a:schemeClr val="bg1"/>
                </a:solidFill>
                <a:latin typeface="Comic Sans MS" panose="030F0702030302020204" pitchFamily="66" charset="0"/>
                <a:ea typeface="幼圆" panose="02010509060101010101" pitchFamily="49" charset="-122"/>
              </a:rPr>
              <a:t>(MD)</a:t>
            </a:r>
          </a:p>
          <a:p>
            <a:pPr marL="742950" lvl="1" indent="-285750">
              <a:buFont typeface="Arial" panose="020B0604020202020204" pitchFamily="34" charset="0"/>
              <a:buChar char="•"/>
            </a:pPr>
            <a:r>
              <a:rPr lang="zh-CN" altLang="en-US" sz="2200" dirty="0">
                <a:solidFill>
                  <a:schemeClr val="bg1"/>
                </a:solidFill>
                <a:latin typeface="Comic Sans MS" panose="030F0702030302020204" pitchFamily="66" charset="0"/>
                <a:ea typeface="幼圆" panose="02010509060101010101" pitchFamily="49" charset="-122"/>
              </a:rPr>
              <a:t>后来的其他门类都归为“哲学博士”</a:t>
            </a:r>
            <a:r>
              <a:rPr lang="en-US" altLang="zh-CN" sz="2200" dirty="0">
                <a:solidFill>
                  <a:schemeClr val="bg1"/>
                </a:solidFill>
                <a:latin typeface="Comic Sans MS" panose="030F0702030302020204" pitchFamily="66" charset="0"/>
                <a:ea typeface="幼圆" panose="02010509060101010101" pitchFamily="49" charset="-122"/>
              </a:rPr>
              <a:t>(</a:t>
            </a:r>
            <a:r>
              <a:rPr lang="en-US" altLang="zh-CN" sz="2200" dirty="0">
                <a:solidFill>
                  <a:srgbClr val="FFFF00"/>
                </a:solidFill>
                <a:latin typeface="Comic Sans MS" panose="030F0702030302020204" pitchFamily="66" charset="0"/>
                <a:ea typeface="幼圆" panose="02010509060101010101" pitchFamily="49" charset="-122"/>
              </a:rPr>
              <a:t>PhD</a:t>
            </a:r>
            <a:r>
              <a:rPr lang="en-US" altLang="zh-CN" sz="2200" dirty="0">
                <a:solidFill>
                  <a:schemeClr val="bg1"/>
                </a:solidFill>
                <a:latin typeface="Comic Sans MS" panose="030F0702030302020204" pitchFamily="66" charset="0"/>
                <a:ea typeface="幼圆" panose="02010509060101010101" pitchFamily="49" charset="-122"/>
              </a:rPr>
              <a:t>)</a:t>
            </a:r>
          </a:p>
          <a:p>
            <a:pPr marL="0" indent="0">
              <a:buNone/>
            </a:pPr>
            <a:endParaRPr lang="en-US" altLang="zh-CN" dirty="0"/>
          </a:p>
          <a:p>
            <a:pPr marL="0" indent="0">
              <a:buFont typeface="Arial" panose="020B0604020202020204" pitchFamily="34" charset="0"/>
              <a:buNone/>
            </a:pPr>
            <a:r>
              <a:rPr lang="en-US" altLang="zh-CN" dirty="0"/>
              <a:t>14</a:t>
            </a:r>
            <a:r>
              <a:rPr lang="zh-CN" altLang="en-US" dirty="0"/>
              <a:t>世纪：行会和学徒制</a:t>
            </a:r>
            <a:endParaRPr lang="en-US" altLang="zh-CN" dirty="0"/>
          </a:p>
          <a:p>
            <a:pPr lvl="1"/>
            <a:r>
              <a:rPr lang="zh-CN" altLang="en-US" sz="2200" dirty="0"/>
              <a:t>学徒</a:t>
            </a:r>
            <a:r>
              <a:rPr lang="en-US" altLang="zh-CN" sz="2200" dirty="0"/>
              <a:t>(apprentice) </a:t>
            </a:r>
            <a:r>
              <a:rPr lang="zh-CN" altLang="en-US" sz="2200" dirty="0"/>
              <a:t>和</a:t>
            </a:r>
            <a:r>
              <a:rPr lang="zh-CN" altLang="en-US" sz="2200" dirty="0">
                <a:solidFill>
                  <a:srgbClr val="FFFF00"/>
                </a:solidFill>
              </a:rPr>
              <a:t>师傅</a:t>
            </a:r>
            <a:r>
              <a:rPr lang="en-US" altLang="zh-CN" sz="2200" dirty="0">
                <a:solidFill>
                  <a:srgbClr val="FFFF00"/>
                </a:solidFill>
              </a:rPr>
              <a:t>(master)</a:t>
            </a:r>
            <a:r>
              <a:rPr lang="zh-CN" altLang="en-US" sz="2200" dirty="0">
                <a:solidFill>
                  <a:srgbClr val="FFFF00"/>
                </a:solidFill>
              </a:rPr>
              <a:t> </a:t>
            </a:r>
            <a:r>
              <a:rPr lang="zh-CN" altLang="en-US" sz="2200" dirty="0"/>
              <a:t>签订</a:t>
            </a:r>
            <a:r>
              <a:rPr lang="en-US" altLang="zh-CN" sz="2200" dirty="0"/>
              <a:t>7</a:t>
            </a:r>
            <a:r>
              <a:rPr lang="zh-CN" altLang="en-US" sz="2200" dirty="0"/>
              <a:t>年契约</a:t>
            </a:r>
            <a:endParaRPr lang="en-US" altLang="zh-CN" sz="2200" dirty="0"/>
          </a:p>
          <a:p>
            <a:pPr lvl="1"/>
            <a:r>
              <a:rPr lang="zh-CN" altLang="en-US" sz="2200" dirty="0"/>
              <a:t>期间，学徒提供义务劳动，师傅提供指导和食宿</a:t>
            </a:r>
            <a:endParaRPr lang="en-US" altLang="zh-CN" sz="2200" dirty="0"/>
          </a:p>
          <a:p>
            <a:pPr lvl="1"/>
            <a:r>
              <a:rPr lang="zh-CN" altLang="en-US" sz="2200" dirty="0"/>
              <a:t>期满后，学徒经过考核升为工匠</a:t>
            </a:r>
            <a:r>
              <a:rPr lang="en-US" altLang="zh-CN" sz="2200" dirty="0"/>
              <a:t>(craftsman)</a:t>
            </a:r>
          </a:p>
          <a:p>
            <a:pPr lvl="1"/>
            <a:r>
              <a:rPr lang="zh-CN" altLang="en-US" sz="2200" dirty="0"/>
              <a:t>在监督下完成“</a:t>
            </a:r>
            <a:r>
              <a:rPr lang="zh-CN" altLang="en-US" sz="2200" dirty="0">
                <a:solidFill>
                  <a:srgbClr val="FFFF00"/>
                </a:solidFill>
              </a:rPr>
              <a:t>杰作</a:t>
            </a:r>
            <a:r>
              <a:rPr lang="en-US" altLang="zh-CN" sz="2200" dirty="0">
                <a:solidFill>
                  <a:srgbClr val="FFFF00"/>
                </a:solidFill>
              </a:rPr>
              <a:t>(masterpiece)</a:t>
            </a:r>
            <a:r>
              <a:rPr lang="zh-CN" altLang="en-US" sz="2200" dirty="0"/>
              <a:t>” 升为师傅</a:t>
            </a:r>
            <a:endParaRPr lang="en-US" altLang="zh-CN" sz="2200" dirty="0"/>
          </a:p>
          <a:p>
            <a:pPr marL="0" indent="0">
              <a:buNone/>
            </a:pPr>
            <a:endParaRPr lang="en-US" altLang="zh-CN" dirty="0"/>
          </a:p>
        </p:txBody>
      </p:sp>
      <p:sp>
        <p:nvSpPr>
          <p:cNvPr id="8" name="标题 1">
            <a:extLst>
              <a:ext uri="{FF2B5EF4-FFF2-40B4-BE49-F238E27FC236}">
                <a16:creationId xmlns:a16="http://schemas.microsoft.com/office/drawing/2014/main" id="{125E63B9-2DA5-52D7-FA63-F8DB945A52AE}"/>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baseline="0">
                <a:solidFill>
                  <a:schemeClr val="bg1"/>
                </a:solidFill>
                <a:latin typeface="Comic Sans MS" panose="030F0702030302020204" pitchFamily="66" charset="0"/>
                <a:ea typeface="幼圆" panose="02010509060101010101" pitchFamily="49" charset="-122"/>
                <a:cs typeface="+mj-cs"/>
              </a:defRPr>
            </a:lvl1pPr>
          </a:lstStyle>
          <a:p>
            <a:r>
              <a:rPr lang="zh-CN" altLang="en-US" dirty="0"/>
              <a:t>欧洲中世纪</a:t>
            </a:r>
          </a:p>
        </p:txBody>
      </p:sp>
    </p:spTree>
    <p:extLst>
      <p:ext uri="{BB962C8B-B14F-4D97-AF65-F5344CB8AC3E}">
        <p14:creationId xmlns:p14="http://schemas.microsoft.com/office/powerpoint/2010/main" val="350878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D0C5D4-5AB2-0568-E082-DC1C9FC88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7902" y="-544287"/>
            <a:ext cx="12014105" cy="7903029"/>
          </a:xfrm>
          <a:prstGeom prst="rect">
            <a:avLst/>
          </a:prstGeom>
          <a:effectLst>
            <a:softEdge rad="317500"/>
          </a:effectLst>
        </p:spPr>
      </p:pic>
      <p:sp>
        <p:nvSpPr>
          <p:cNvPr id="6" name="内容占位符 2">
            <a:extLst>
              <a:ext uri="{FF2B5EF4-FFF2-40B4-BE49-F238E27FC236}">
                <a16:creationId xmlns:a16="http://schemas.microsoft.com/office/drawing/2014/main" id="{684D2AB4-7CE5-E499-E852-2674BDC08CB7}"/>
              </a:ext>
            </a:extLst>
          </p:cNvPr>
          <p:cNvSpPr txBox="1">
            <a:spLocks/>
          </p:cNvSpPr>
          <p:nvPr/>
        </p:nvSpPr>
        <p:spPr>
          <a:xfrm>
            <a:off x="838199" y="1562669"/>
            <a:ext cx="6449705" cy="49677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dirty="0"/>
              <a:t>1810</a:t>
            </a:r>
            <a:r>
              <a:rPr lang="zh-CN" altLang="en-US" dirty="0"/>
              <a:t>年：柏林大学</a:t>
            </a:r>
            <a:endParaRPr lang="en-US" altLang="zh-CN" dirty="0"/>
          </a:p>
          <a:p>
            <a:pPr marL="742950" lvl="1" indent="-285750">
              <a:buFont typeface="Arial" panose="020B0604020202020204" pitchFamily="34" charset="0"/>
              <a:buChar char="•"/>
            </a:pPr>
            <a:r>
              <a:rPr lang="zh-CN" altLang="en-US" dirty="0">
                <a:solidFill>
                  <a:schemeClr val="bg1"/>
                </a:solidFill>
                <a:latin typeface="Comic Sans MS" panose="030F0702030302020204" pitchFamily="66" charset="0"/>
                <a:ea typeface="幼圆" panose="02010509060101010101" pitchFamily="49" charset="-122"/>
              </a:rPr>
              <a:t>教学与研究结合</a:t>
            </a:r>
            <a:endParaRPr lang="en-US" altLang="zh-CN" dirty="0">
              <a:solidFill>
                <a:schemeClr val="bg1"/>
              </a:solidFill>
              <a:latin typeface="Comic Sans MS" panose="030F0702030302020204" pitchFamily="66" charset="0"/>
              <a:ea typeface="幼圆" panose="02010509060101010101" pitchFamily="49" charset="-122"/>
            </a:endParaRPr>
          </a:p>
          <a:p>
            <a:pPr marL="742950" lvl="1" indent="-285750"/>
            <a:r>
              <a:rPr lang="zh-CN" altLang="en-US" dirty="0"/>
              <a:t>采用</a:t>
            </a:r>
            <a:r>
              <a:rPr lang="zh-CN" altLang="en-US" dirty="0">
                <a:solidFill>
                  <a:srgbClr val="FFFF00"/>
                </a:solidFill>
              </a:rPr>
              <a:t>学徒制</a:t>
            </a:r>
            <a:endParaRPr lang="en-US" altLang="zh-CN" dirty="0">
              <a:solidFill>
                <a:srgbClr val="FFFF00"/>
              </a:solidFill>
              <a:latin typeface="Comic Sans MS" panose="030F0702030302020204" pitchFamily="66" charset="0"/>
              <a:ea typeface="幼圆" panose="02010509060101010101" pitchFamily="49" charset="-122"/>
            </a:endParaRPr>
          </a:p>
          <a:p>
            <a:pPr marL="742950" lvl="1" indent="-285750">
              <a:buFont typeface="Arial" panose="020B0604020202020204" pitchFamily="34" charset="0"/>
              <a:buChar char="•"/>
            </a:pPr>
            <a:r>
              <a:rPr lang="zh-CN" altLang="en-US" dirty="0"/>
              <a:t>现代大学、研究生制度之肇始</a:t>
            </a:r>
            <a:endParaRPr lang="en-US" altLang="zh-CN" dirty="0"/>
          </a:p>
          <a:p>
            <a:pPr marL="0" indent="0">
              <a:buFont typeface="Arial" panose="020B0604020202020204" pitchFamily="34" charset="0"/>
              <a:buNone/>
            </a:pPr>
            <a:endParaRPr lang="en-US" altLang="zh-CN" dirty="0"/>
          </a:p>
          <a:p>
            <a:pPr marL="0" indent="0">
              <a:buFont typeface="Arial" panose="020B0604020202020204" pitchFamily="34" charset="0"/>
              <a:buNone/>
            </a:pPr>
            <a:r>
              <a:rPr lang="en-US" altLang="zh-CN" dirty="0"/>
              <a:t>1876</a:t>
            </a:r>
            <a:r>
              <a:rPr lang="zh-CN" altLang="en-US" dirty="0"/>
              <a:t>年：约翰斯</a:t>
            </a:r>
            <a:r>
              <a:rPr lang="en-US" altLang="zh-CN" dirty="0"/>
              <a:t>·</a:t>
            </a:r>
            <a:r>
              <a:rPr lang="zh-CN" altLang="en-US" dirty="0"/>
              <a:t>霍普金斯大学</a:t>
            </a:r>
            <a:endParaRPr lang="en-US" altLang="zh-CN" sz="2200" dirty="0"/>
          </a:p>
          <a:p>
            <a:pPr lvl="1"/>
            <a:r>
              <a:rPr lang="zh-CN" altLang="en-US" dirty="0"/>
              <a:t>第一个研究生院，创立博士后制度</a:t>
            </a:r>
            <a:endParaRPr lang="en-US" altLang="zh-CN" dirty="0"/>
          </a:p>
          <a:p>
            <a:pPr lvl="1"/>
            <a:r>
              <a:rPr lang="zh-CN" altLang="en-US" dirty="0"/>
              <a:t>采用</a:t>
            </a:r>
            <a:r>
              <a:rPr lang="zh-CN" altLang="en-US" dirty="0">
                <a:solidFill>
                  <a:srgbClr val="FFFF00"/>
                </a:solidFill>
              </a:rPr>
              <a:t>导师制</a:t>
            </a:r>
            <a:endParaRPr lang="en-US" altLang="zh-CN" dirty="0">
              <a:solidFill>
                <a:srgbClr val="FFFF00"/>
              </a:solidFill>
            </a:endParaRPr>
          </a:p>
          <a:p>
            <a:pPr lvl="2"/>
            <a:r>
              <a:rPr lang="zh-CN" altLang="en-US" dirty="0"/>
              <a:t>研究生是相对独立的、与导师合作的学者</a:t>
            </a:r>
            <a:endParaRPr lang="en-US" altLang="zh-CN" dirty="0"/>
          </a:p>
          <a:p>
            <a:pPr marL="0" indent="0">
              <a:buNone/>
            </a:pPr>
            <a:endParaRPr lang="en-US" altLang="zh-CN" dirty="0"/>
          </a:p>
        </p:txBody>
      </p:sp>
      <p:sp>
        <p:nvSpPr>
          <p:cNvPr id="7" name="标题 1">
            <a:extLst>
              <a:ext uri="{FF2B5EF4-FFF2-40B4-BE49-F238E27FC236}">
                <a16:creationId xmlns:a16="http://schemas.microsoft.com/office/drawing/2014/main" id="{F5EA824E-319D-3698-8629-0214798F0BC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baseline="0">
                <a:solidFill>
                  <a:schemeClr val="bg1"/>
                </a:solidFill>
                <a:latin typeface="Comic Sans MS" panose="030F0702030302020204" pitchFamily="66" charset="0"/>
                <a:ea typeface="幼圆" panose="02010509060101010101" pitchFamily="49" charset="-122"/>
                <a:cs typeface="+mj-cs"/>
              </a:defRPr>
            </a:lvl1pPr>
          </a:lstStyle>
          <a:p>
            <a:r>
              <a:rPr lang="zh-CN" altLang="en-US" dirty="0"/>
              <a:t>西方近代</a:t>
            </a:r>
          </a:p>
        </p:txBody>
      </p:sp>
    </p:spTree>
    <p:extLst>
      <p:ext uri="{BB962C8B-B14F-4D97-AF65-F5344CB8AC3E}">
        <p14:creationId xmlns:p14="http://schemas.microsoft.com/office/powerpoint/2010/main" val="1470079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CFCE0-61DD-1091-28F1-F3FB8F3362D8}"/>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5A7BFBAB-FAD4-9BE6-6730-67E7C3CC0A28}"/>
              </a:ext>
            </a:extLst>
          </p:cNvPr>
          <p:cNvPicPr>
            <a:picLocks noChangeAspect="1"/>
          </p:cNvPicPr>
          <p:nvPr/>
        </p:nvPicPr>
        <p:blipFill rotWithShape="1">
          <a:blip r:embed="rId2">
            <a:extLst>
              <a:ext uri="{28A0092B-C50C-407E-A947-70E740481C1C}">
                <a14:useLocalDpi xmlns:a14="http://schemas.microsoft.com/office/drawing/2010/main" val="0"/>
              </a:ext>
            </a:extLst>
          </a:blip>
          <a:srcRect l="10462" t="286" r="2725" b="16947"/>
          <a:stretch/>
        </p:blipFill>
        <p:spPr>
          <a:xfrm>
            <a:off x="6685157" y="-432263"/>
            <a:ext cx="6065213" cy="8279477"/>
          </a:xfrm>
          <a:prstGeom prst="rect">
            <a:avLst/>
          </a:prstGeom>
          <a:effectLst>
            <a:softEdge rad="317500"/>
          </a:effectLst>
        </p:spPr>
      </p:pic>
      <p:sp>
        <p:nvSpPr>
          <p:cNvPr id="6" name="内容占位符 2">
            <a:extLst>
              <a:ext uri="{FF2B5EF4-FFF2-40B4-BE49-F238E27FC236}">
                <a16:creationId xmlns:a16="http://schemas.microsoft.com/office/drawing/2014/main" id="{9417C062-75B9-9AA6-6049-0842A9D37C77}"/>
              </a:ext>
            </a:extLst>
          </p:cNvPr>
          <p:cNvSpPr txBox="1">
            <a:spLocks/>
          </p:cNvSpPr>
          <p:nvPr/>
        </p:nvSpPr>
        <p:spPr>
          <a:xfrm>
            <a:off x="838199" y="1562669"/>
            <a:ext cx="6449705" cy="49677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dirty="0"/>
              <a:t>1902</a:t>
            </a:r>
            <a:r>
              <a:rPr lang="zh-CN" altLang="en-US" dirty="0"/>
              <a:t>年：</a:t>
            </a:r>
            <a:r>
              <a:rPr lang="en-US" altLang="zh-CN" dirty="0"/>
              <a:t>《</a:t>
            </a:r>
            <a:r>
              <a:rPr lang="zh-CN" altLang="en-US" dirty="0"/>
              <a:t>壬寅学制</a:t>
            </a:r>
            <a:r>
              <a:rPr lang="en-US" altLang="zh-CN" dirty="0"/>
              <a:t>》《</a:t>
            </a:r>
            <a:r>
              <a:rPr lang="zh-CN" altLang="en-US" dirty="0"/>
              <a:t>癸卯学制</a:t>
            </a:r>
            <a:r>
              <a:rPr lang="en-US" altLang="zh-CN" dirty="0"/>
              <a:t>》</a:t>
            </a:r>
          </a:p>
          <a:p>
            <a:pPr marL="742950" lvl="1" indent="-285750">
              <a:buFont typeface="Arial" panose="020B0604020202020204" pitchFamily="34" charset="0"/>
              <a:buChar char="•"/>
            </a:pPr>
            <a:r>
              <a:rPr lang="zh-CN" altLang="en-US" dirty="0">
                <a:solidFill>
                  <a:schemeClr val="bg1"/>
                </a:solidFill>
                <a:latin typeface="Comic Sans MS" panose="030F0702030302020204" pitchFamily="66" charset="0"/>
                <a:ea typeface="幼圆" panose="02010509060101010101" pitchFamily="49" charset="-122"/>
              </a:rPr>
              <a:t>尝试效仿西方办学</a:t>
            </a:r>
            <a:endParaRPr lang="en-US" altLang="zh-CN" sz="2800" dirty="0"/>
          </a:p>
          <a:p>
            <a:pPr marL="0" indent="0">
              <a:buFont typeface="Arial" panose="020B0604020202020204" pitchFamily="34" charset="0"/>
              <a:buNone/>
            </a:pPr>
            <a:endParaRPr lang="en-US" altLang="zh-CN" dirty="0"/>
          </a:p>
          <a:p>
            <a:pPr marL="0" indent="0">
              <a:buFont typeface="Arial" panose="020B0604020202020204" pitchFamily="34" charset="0"/>
              <a:buNone/>
            </a:pPr>
            <a:r>
              <a:rPr lang="en-US" altLang="zh-CN" dirty="0"/>
              <a:t>1935</a:t>
            </a:r>
            <a:r>
              <a:rPr lang="zh-CN" altLang="en-US" dirty="0"/>
              <a:t>年：</a:t>
            </a:r>
            <a:r>
              <a:rPr lang="en-US" altLang="zh-CN" dirty="0"/>
              <a:t>《</a:t>
            </a:r>
            <a:r>
              <a:rPr lang="zh-CN" altLang="en-US" dirty="0"/>
              <a:t>学位授予法</a:t>
            </a:r>
            <a:r>
              <a:rPr lang="en-US" altLang="zh-CN" dirty="0"/>
              <a:t>》</a:t>
            </a:r>
          </a:p>
          <a:p>
            <a:pPr lvl="1"/>
            <a:r>
              <a:rPr lang="zh-CN" altLang="en-US" dirty="0"/>
              <a:t>“学位分学士、硕士、博士三级”</a:t>
            </a:r>
            <a:endParaRPr lang="en-US" altLang="zh-CN" dirty="0"/>
          </a:p>
          <a:p>
            <a:pPr lvl="1"/>
            <a:r>
              <a:rPr lang="zh-CN" altLang="en-US" dirty="0"/>
              <a:t>“硕士学位及博士学位之候选人，均须提出研究论文”</a:t>
            </a:r>
            <a:endParaRPr lang="en-US" altLang="zh-CN" dirty="0"/>
          </a:p>
        </p:txBody>
      </p:sp>
      <p:sp>
        <p:nvSpPr>
          <p:cNvPr id="7" name="标题 1">
            <a:extLst>
              <a:ext uri="{FF2B5EF4-FFF2-40B4-BE49-F238E27FC236}">
                <a16:creationId xmlns:a16="http://schemas.microsoft.com/office/drawing/2014/main" id="{5542790D-8E4F-0661-EE57-0F1D39C06BB0}"/>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baseline="0">
                <a:solidFill>
                  <a:schemeClr val="bg1"/>
                </a:solidFill>
                <a:latin typeface="Comic Sans MS" panose="030F0702030302020204" pitchFamily="66" charset="0"/>
                <a:ea typeface="幼圆" panose="02010509060101010101" pitchFamily="49" charset="-122"/>
                <a:cs typeface="+mj-cs"/>
              </a:defRPr>
            </a:lvl1pPr>
          </a:lstStyle>
          <a:p>
            <a:r>
              <a:rPr lang="zh-CN" altLang="en-US" dirty="0"/>
              <a:t>中国近代</a:t>
            </a:r>
          </a:p>
        </p:txBody>
      </p:sp>
    </p:spTree>
    <p:extLst>
      <p:ext uri="{BB962C8B-B14F-4D97-AF65-F5344CB8AC3E}">
        <p14:creationId xmlns:p14="http://schemas.microsoft.com/office/powerpoint/2010/main" val="3807917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18D9A-AD56-22E7-FAA9-51C7C184756E}"/>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4202109D-46B4-6128-A16F-C82042DDC333}"/>
              </a:ext>
            </a:extLst>
          </p:cNvPr>
          <p:cNvPicPr>
            <a:picLocks noChangeAspect="1"/>
          </p:cNvPicPr>
          <p:nvPr/>
        </p:nvPicPr>
        <p:blipFill rotWithShape="1">
          <a:blip r:embed="rId2"/>
          <a:srcRect l="11774" r="-4679"/>
          <a:stretch/>
        </p:blipFill>
        <p:spPr>
          <a:xfrm>
            <a:off x="6739054" y="-788993"/>
            <a:ext cx="8847309" cy="8435985"/>
          </a:xfrm>
          <a:prstGeom prst="rect">
            <a:avLst/>
          </a:prstGeom>
          <a:effectLst>
            <a:softEdge rad="317500"/>
          </a:effectLst>
        </p:spPr>
      </p:pic>
      <p:sp>
        <p:nvSpPr>
          <p:cNvPr id="6" name="内容占位符 2">
            <a:extLst>
              <a:ext uri="{FF2B5EF4-FFF2-40B4-BE49-F238E27FC236}">
                <a16:creationId xmlns:a16="http://schemas.microsoft.com/office/drawing/2014/main" id="{C52DF96E-60F0-9C1A-EF80-A670AC9E0684}"/>
              </a:ext>
            </a:extLst>
          </p:cNvPr>
          <p:cNvSpPr txBox="1">
            <a:spLocks/>
          </p:cNvSpPr>
          <p:nvPr/>
        </p:nvSpPr>
        <p:spPr>
          <a:xfrm>
            <a:off x="838199" y="1562669"/>
            <a:ext cx="6449705" cy="49677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dirty="0"/>
              <a:t>1956</a:t>
            </a:r>
            <a:r>
              <a:rPr lang="zh-CN" altLang="en-US" dirty="0"/>
              <a:t>年：计算所创立</a:t>
            </a:r>
            <a:endParaRPr lang="en-US" altLang="zh-CN" dirty="0"/>
          </a:p>
          <a:p>
            <a:pPr marL="0" indent="0">
              <a:buFont typeface="Arial" panose="020B0604020202020204" pitchFamily="34" charset="0"/>
              <a:buNone/>
            </a:pPr>
            <a:r>
              <a:rPr lang="en-US" altLang="zh-CN" dirty="0"/>
              <a:t>1960</a:t>
            </a:r>
            <a:r>
              <a:rPr lang="zh-CN" altLang="en-US" dirty="0"/>
              <a:t>年：计算所招收研究生</a:t>
            </a:r>
            <a:endParaRPr lang="en-US" altLang="zh-CN" dirty="0"/>
          </a:p>
          <a:p>
            <a:pPr marL="0" indent="0">
              <a:buFont typeface="Arial" panose="020B0604020202020204" pitchFamily="34" charset="0"/>
              <a:buNone/>
            </a:pPr>
            <a:endParaRPr lang="en-US" altLang="zh-CN" dirty="0"/>
          </a:p>
          <a:p>
            <a:pPr marL="0" indent="0">
              <a:buFont typeface="Arial" panose="020B0604020202020204" pitchFamily="34" charset="0"/>
              <a:buNone/>
            </a:pPr>
            <a:r>
              <a:rPr lang="en-US" altLang="zh-CN" dirty="0"/>
              <a:t>1978</a:t>
            </a:r>
            <a:r>
              <a:rPr lang="zh-CN" altLang="en-US" dirty="0"/>
              <a:t>年：国家建立学位制度</a:t>
            </a:r>
            <a:endParaRPr lang="en-US" altLang="zh-CN" dirty="0"/>
          </a:p>
          <a:p>
            <a:pPr lvl="1"/>
            <a:r>
              <a:rPr lang="zh-CN" altLang="en-US" dirty="0"/>
              <a:t>计算所成为首批硕士和博士学位授予单位</a:t>
            </a:r>
            <a:endParaRPr lang="en-US" altLang="zh-CN" dirty="0"/>
          </a:p>
          <a:p>
            <a:pPr marL="0" indent="0">
              <a:buNone/>
            </a:pPr>
            <a:endParaRPr lang="en-US" altLang="zh-CN" dirty="0"/>
          </a:p>
          <a:p>
            <a:pPr marL="0" indent="0">
              <a:buNone/>
            </a:pPr>
            <a:r>
              <a:rPr lang="zh-CN" altLang="en-US" dirty="0"/>
              <a:t>截止去年：</a:t>
            </a:r>
            <a:endParaRPr lang="en-US" altLang="zh-CN" dirty="0"/>
          </a:p>
          <a:p>
            <a:pPr lvl="1"/>
            <a:r>
              <a:rPr lang="en-US" altLang="zh-CN" dirty="0"/>
              <a:t>4</a:t>
            </a:r>
            <a:r>
              <a:rPr lang="zh-CN" altLang="en-US" dirty="0"/>
              <a:t>篇</a:t>
            </a:r>
            <a:r>
              <a:rPr lang="en-US" altLang="zh-CN" dirty="0"/>
              <a:t> </a:t>
            </a:r>
            <a:r>
              <a:rPr lang="zh-CN" altLang="en-US" dirty="0"/>
              <a:t>全国百篇优博</a:t>
            </a:r>
            <a:endParaRPr lang="en-US" altLang="zh-CN" dirty="0"/>
          </a:p>
          <a:p>
            <a:pPr lvl="1"/>
            <a:r>
              <a:rPr lang="en-US" altLang="zh-CN" dirty="0"/>
              <a:t>7</a:t>
            </a:r>
            <a:r>
              <a:rPr lang="zh-CN" altLang="en-US" dirty="0"/>
              <a:t>篇 全国百篇优博提名</a:t>
            </a:r>
            <a:endParaRPr lang="en-US" altLang="zh-CN" dirty="0"/>
          </a:p>
          <a:p>
            <a:pPr lvl="1"/>
            <a:r>
              <a:rPr lang="en-US" altLang="zh-CN" dirty="0"/>
              <a:t>13</a:t>
            </a:r>
            <a:r>
              <a:rPr lang="zh-CN" altLang="en-US" dirty="0"/>
              <a:t>篇 </a:t>
            </a:r>
            <a:r>
              <a:rPr lang="en-US" altLang="zh-CN" dirty="0"/>
              <a:t>CCF</a:t>
            </a:r>
            <a:r>
              <a:rPr lang="zh-CN" altLang="en-US" dirty="0"/>
              <a:t>优博</a:t>
            </a:r>
            <a:endParaRPr lang="en-US" altLang="zh-CN" dirty="0"/>
          </a:p>
          <a:p>
            <a:pPr marL="0" indent="0">
              <a:buNone/>
            </a:pPr>
            <a:endParaRPr lang="en-US" altLang="zh-CN" dirty="0"/>
          </a:p>
        </p:txBody>
      </p:sp>
      <p:sp>
        <p:nvSpPr>
          <p:cNvPr id="7" name="标题 1">
            <a:extLst>
              <a:ext uri="{FF2B5EF4-FFF2-40B4-BE49-F238E27FC236}">
                <a16:creationId xmlns:a16="http://schemas.microsoft.com/office/drawing/2014/main" id="{606E2656-FF17-9061-5A87-6F7DB88E48E4}"/>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baseline="0">
                <a:solidFill>
                  <a:schemeClr val="bg1"/>
                </a:solidFill>
                <a:latin typeface="Comic Sans MS" panose="030F0702030302020204" pitchFamily="66" charset="0"/>
                <a:ea typeface="幼圆" panose="02010509060101010101" pitchFamily="49" charset="-122"/>
                <a:cs typeface="+mj-cs"/>
              </a:defRPr>
            </a:lvl1pPr>
          </a:lstStyle>
          <a:p>
            <a:r>
              <a:rPr lang="zh-CN" altLang="en-US" dirty="0"/>
              <a:t>计算所历史</a:t>
            </a:r>
          </a:p>
        </p:txBody>
      </p:sp>
    </p:spTree>
    <p:extLst>
      <p:ext uri="{BB962C8B-B14F-4D97-AF65-F5344CB8AC3E}">
        <p14:creationId xmlns:p14="http://schemas.microsoft.com/office/powerpoint/2010/main" val="894202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CC8D6D-0C88-732D-17FA-0D7EEF79FCC0}"/>
              </a:ext>
            </a:extLst>
          </p:cNvPr>
          <p:cNvSpPr>
            <a:spLocks noGrp="1"/>
          </p:cNvSpPr>
          <p:nvPr>
            <p:ph type="title"/>
          </p:nvPr>
        </p:nvSpPr>
        <p:spPr/>
        <p:txBody>
          <a:bodyPr/>
          <a:lstStyle/>
          <a:p>
            <a:r>
              <a:rPr lang="zh-CN" altLang="en-US" dirty="0"/>
              <a:t>我们的使命</a:t>
            </a:r>
          </a:p>
        </p:txBody>
      </p:sp>
      <p:sp>
        <p:nvSpPr>
          <p:cNvPr id="3" name="内容占位符 2">
            <a:extLst>
              <a:ext uri="{FF2B5EF4-FFF2-40B4-BE49-F238E27FC236}">
                <a16:creationId xmlns:a16="http://schemas.microsoft.com/office/drawing/2014/main" id="{A007A5CC-0446-A233-48BC-0DA0FF2103EF}"/>
              </a:ext>
            </a:extLst>
          </p:cNvPr>
          <p:cNvSpPr>
            <a:spLocks noGrp="1"/>
          </p:cNvSpPr>
          <p:nvPr>
            <p:ph idx="1"/>
          </p:nvPr>
        </p:nvSpPr>
        <p:spPr>
          <a:xfrm>
            <a:off x="838200" y="1825625"/>
            <a:ext cx="5483438" cy="4351338"/>
          </a:xfrm>
        </p:spPr>
        <p:txBody>
          <a:bodyPr>
            <a:normAutofit/>
          </a:bodyPr>
          <a:lstStyle/>
          <a:p>
            <a:pPr marL="0" indent="0" algn="ctr">
              <a:buNone/>
            </a:pPr>
            <a:r>
              <a:rPr lang="zh-CN" altLang="en-US" sz="4800" b="1" dirty="0"/>
              <a:t>传道</a:t>
            </a:r>
            <a:endParaRPr lang="en-US" altLang="zh-CN" sz="4800" b="1" dirty="0"/>
          </a:p>
          <a:p>
            <a:pPr lvl="1"/>
            <a:endParaRPr lang="en-US" altLang="zh-CN" dirty="0"/>
          </a:p>
          <a:p>
            <a:pPr marL="457200" lvl="1" indent="0">
              <a:buNone/>
            </a:pPr>
            <a:r>
              <a:rPr lang="en-US" altLang="zh-CN" dirty="0"/>
              <a:t>DD</a:t>
            </a:r>
            <a:r>
              <a:rPr lang="zh-CN" altLang="en-US" dirty="0"/>
              <a:t>：“传教”</a:t>
            </a:r>
            <a:r>
              <a:rPr lang="en-US" altLang="zh-CN" dirty="0"/>
              <a:t>(mission)</a:t>
            </a:r>
          </a:p>
          <a:p>
            <a:pPr lvl="2"/>
            <a:r>
              <a:rPr lang="zh-CN" altLang="en-US" dirty="0"/>
              <a:t>让别人皈依我的宗教</a:t>
            </a:r>
            <a:endParaRPr lang="en-US" altLang="zh-CN" dirty="0"/>
          </a:p>
          <a:p>
            <a:pPr marL="457200" lvl="1" indent="0">
              <a:buNone/>
            </a:pPr>
            <a:endParaRPr lang="en-US" altLang="zh-CN" dirty="0"/>
          </a:p>
          <a:p>
            <a:pPr marL="457200" lvl="1" indent="0">
              <a:buNone/>
            </a:pPr>
            <a:endParaRPr lang="en-US" altLang="zh-CN" dirty="0"/>
          </a:p>
          <a:p>
            <a:pPr marL="457200" lvl="1" indent="0">
              <a:buNone/>
            </a:pPr>
            <a:r>
              <a:rPr lang="en-US" altLang="zh-CN" dirty="0"/>
              <a:t>PhD</a:t>
            </a:r>
            <a:r>
              <a:rPr lang="zh-CN" altLang="en-US" dirty="0"/>
              <a:t>：传播独立学术观点</a:t>
            </a:r>
            <a:endParaRPr lang="en-US" altLang="zh-CN" dirty="0"/>
          </a:p>
          <a:p>
            <a:pPr lvl="2"/>
            <a:r>
              <a:rPr lang="zh-CN" altLang="en-US" sz="2400" dirty="0"/>
              <a:t>寻求并传播科学发现和抽象</a:t>
            </a:r>
            <a:endParaRPr lang="en-US" altLang="zh-CN" sz="2400" dirty="0"/>
          </a:p>
          <a:p>
            <a:pPr lvl="2"/>
            <a:r>
              <a:rPr lang="zh-CN" altLang="en-US" sz="2400" dirty="0"/>
              <a:t>让世人接受我的学术观点</a:t>
            </a:r>
          </a:p>
        </p:txBody>
      </p:sp>
      <p:pic>
        <p:nvPicPr>
          <p:cNvPr id="9" name="图片 8">
            <a:extLst>
              <a:ext uri="{FF2B5EF4-FFF2-40B4-BE49-F238E27FC236}">
                <a16:creationId xmlns:a16="http://schemas.microsoft.com/office/drawing/2014/main" id="{EFFE5C3C-09EB-81E5-A22F-58D4D1E52F98}"/>
              </a:ext>
            </a:extLst>
          </p:cNvPr>
          <p:cNvPicPr>
            <a:picLocks noChangeAspect="1"/>
          </p:cNvPicPr>
          <p:nvPr/>
        </p:nvPicPr>
        <p:blipFill>
          <a:blip r:embed="rId2"/>
          <a:stretch>
            <a:fillRect/>
          </a:stretch>
        </p:blipFill>
        <p:spPr>
          <a:xfrm>
            <a:off x="6492240" y="1409065"/>
            <a:ext cx="3585210" cy="2390140"/>
          </a:xfrm>
          <a:prstGeom prst="rect">
            <a:avLst/>
          </a:prstGeom>
        </p:spPr>
      </p:pic>
      <p:pic>
        <p:nvPicPr>
          <p:cNvPr id="8" name="图片 7">
            <a:extLst>
              <a:ext uri="{FF2B5EF4-FFF2-40B4-BE49-F238E27FC236}">
                <a16:creationId xmlns:a16="http://schemas.microsoft.com/office/drawing/2014/main" id="{FC3F2A1C-0A95-F2B6-8452-2BCDED695D33}"/>
              </a:ext>
            </a:extLst>
          </p:cNvPr>
          <p:cNvPicPr>
            <a:picLocks noChangeAspect="1"/>
          </p:cNvPicPr>
          <p:nvPr/>
        </p:nvPicPr>
        <p:blipFill rotWithShape="1">
          <a:blip r:embed="rId3">
            <a:biLevel thresh="50000"/>
            <a:extLst>
              <a:ext uri="{BEBA8EAE-BF5A-486C-A8C5-ECC9F3942E4B}">
                <a14:imgProps xmlns:a14="http://schemas.microsoft.com/office/drawing/2010/main">
                  <a14:imgLayer r:embed="rId4">
                    <a14:imgEffect>
                      <a14:backgroundRemoval t="20500" b="80200" l="11500" r="88400">
                        <a14:backgroundMark x1="23300" y1="70000" x2="23300" y2="70000"/>
                        <a14:backgroundMark x1="19600" y1="72900" x2="19600" y2="72900"/>
                        <a14:backgroundMark x1="55300" y1="74300" x2="55300" y2="74300"/>
                      </a14:backgroundRemoval>
                    </a14:imgEffect>
                  </a14:imgLayer>
                </a14:imgProps>
              </a:ext>
              <a:ext uri="{28A0092B-C50C-407E-A947-70E740481C1C}">
                <a14:useLocalDpi xmlns:a14="http://schemas.microsoft.com/office/drawing/2010/main" val="0"/>
              </a:ext>
            </a:extLst>
          </a:blip>
          <a:srcRect l="8878" t="18011" r="9388" b="12806"/>
          <a:stretch/>
        </p:blipFill>
        <p:spPr>
          <a:xfrm>
            <a:off x="8572423" y="1904192"/>
            <a:ext cx="826924" cy="699943"/>
          </a:xfrm>
          <a:prstGeom prst="rect">
            <a:avLst/>
          </a:prstGeom>
        </p:spPr>
      </p:pic>
      <p:pic>
        <p:nvPicPr>
          <p:cNvPr id="6" name="图片 5">
            <a:extLst>
              <a:ext uri="{FF2B5EF4-FFF2-40B4-BE49-F238E27FC236}">
                <a16:creationId xmlns:a16="http://schemas.microsoft.com/office/drawing/2014/main" id="{22FD254F-276D-04F0-14A4-C0A865D0066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rot="900000">
            <a:off x="7774181" y="1948776"/>
            <a:ext cx="1021328" cy="1021328"/>
          </a:xfrm>
          <a:prstGeom prst="rect">
            <a:avLst/>
          </a:prstGeom>
        </p:spPr>
      </p:pic>
      <p:pic>
        <p:nvPicPr>
          <p:cNvPr id="10" name="图片 9">
            <a:extLst>
              <a:ext uri="{FF2B5EF4-FFF2-40B4-BE49-F238E27FC236}">
                <a16:creationId xmlns:a16="http://schemas.microsoft.com/office/drawing/2014/main" id="{DCB788E3-0125-EDA7-7E30-6F595450AF58}"/>
              </a:ext>
            </a:extLst>
          </p:cNvPr>
          <p:cNvPicPr>
            <a:picLocks noChangeAspect="1"/>
          </p:cNvPicPr>
          <p:nvPr/>
        </p:nvPicPr>
        <p:blipFill rotWithShape="1">
          <a:blip r:embed="rId3">
            <a:biLevel thresh="50000"/>
            <a:extLst>
              <a:ext uri="{BEBA8EAE-BF5A-486C-A8C5-ECC9F3942E4B}">
                <a14:imgProps xmlns:a14="http://schemas.microsoft.com/office/drawing/2010/main">
                  <a14:imgLayer r:embed="rId4">
                    <a14:imgEffect>
                      <a14:backgroundRemoval t="20500" b="80200" l="11500" r="88400">
                        <a14:backgroundMark x1="23300" y1="70000" x2="23300" y2="70000"/>
                        <a14:backgroundMark x1="19600" y1="72900" x2="19600" y2="72900"/>
                        <a14:backgroundMark x1="55300" y1="74300" x2="55300" y2="74300"/>
                      </a14:backgroundRemoval>
                    </a14:imgEffect>
                  </a14:imgLayer>
                </a14:imgProps>
              </a:ext>
              <a:ext uri="{28A0092B-C50C-407E-A947-70E740481C1C}">
                <a14:useLocalDpi xmlns:a14="http://schemas.microsoft.com/office/drawing/2010/main" val="0"/>
              </a:ext>
            </a:extLst>
          </a:blip>
          <a:srcRect l="8878" t="18011" r="9388" b="12806"/>
          <a:stretch/>
        </p:blipFill>
        <p:spPr>
          <a:xfrm flipH="1">
            <a:off x="7077717" y="1778734"/>
            <a:ext cx="900437" cy="699943"/>
          </a:xfrm>
          <a:prstGeom prst="rect">
            <a:avLst/>
          </a:prstGeom>
        </p:spPr>
      </p:pic>
      <p:pic>
        <p:nvPicPr>
          <p:cNvPr id="11" name="图片 10">
            <a:extLst>
              <a:ext uri="{FF2B5EF4-FFF2-40B4-BE49-F238E27FC236}">
                <a16:creationId xmlns:a16="http://schemas.microsoft.com/office/drawing/2014/main" id="{8D567B22-130B-155A-69DB-C9B6A635D379}"/>
              </a:ext>
            </a:extLst>
          </p:cNvPr>
          <p:cNvPicPr>
            <a:picLocks noChangeAspect="1"/>
          </p:cNvPicPr>
          <p:nvPr/>
        </p:nvPicPr>
        <p:blipFill rotWithShape="1">
          <a:blip r:embed="rId3">
            <a:biLevel thresh="50000"/>
            <a:extLst>
              <a:ext uri="{BEBA8EAE-BF5A-486C-A8C5-ECC9F3942E4B}">
                <a14:imgProps xmlns:a14="http://schemas.microsoft.com/office/drawing/2010/main">
                  <a14:imgLayer r:embed="rId4">
                    <a14:imgEffect>
                      <a14:backgroundRemoval t="20500" b="80200" l="11500" r="88400">
                        <a14:backgroundMark x1="23300" y1="70000" x2="23300" y2="70000"/>
                        <a14:backgroundMark x1="19600" y1="72900" x2="19600" y2="72900"/>
                        <a14:backgroundMark x1="55300" y1="74300" x2="55300" y2="74300"/>
                      </a14:backgroundRemoval>
                    </a14:imgEffect>
                  </a14:imgLayer>
                </a14:imgProps>
              </a:ext>
              <a:ext uri="{28A0092B-C50C-407E-A947-70E740481C1C}">
                <a14:useLocalDpi xmlns:a14="http://schemas.microsoft.com/office/drawing/2010/main" val="0"/>
              </a:ext>
            </a:extLst>
          </a:blip>
          <a:srcRect l="8878" t="18011" r="9388" b="12806"/>
          <a:stretch/>
        </p:blipFill>
        <p:spPr>
          <a:xfrm rot="18000000" flipH="1">
            <a:off x="7077716" y="2574885"/>
            <a:ext cx="900437" cy="699943"/>
          </a:xfrm>
          <a:prstGeom prst="rect">
            <a:avLst/>
          </a:prstGeom>
        </p:spPr>
      </p:pic>
      <p:pic>
        <p:nvPicPr>
          <p:cNvPr id="12" name="图片 11">
            <a:extLst>
              <a:ext uri="{FF2B5EF4-FFF2-40B4-BE49-F238E27FC236}">
                <a16:creationId xmlns:a16="http://schemas.microsoft.com/office/drawing/2014/main" id="{9D6EF22E-4532-7ABC-8E7E-9E17D327A72A}"/>
              </a:ext>
            </a:extLst>
          </p:cNvPr>
          <p:cNvPicPr>
            <a:picLocks noChangeAspect="1"/>
          </p:cNvPicPr>
          <p:nvPr/>
        </p:nvPicPr>
        <p:blipFill rotWithShape="1">
          <a:blip r:embed="rId3">
            <a:biLevel thresh="50000"/>
            <a:extLst>
              <a:ext uri="{BEBA8EAE-BF5A-486C-A8C5-ECC9F3942E4B}">
                <a14:imgProps xmlns:a14="http://schemas.microsoft.com/office/drawing/2010/main">
                  <a14:imgLayer r:embed="rId4">
                    <a14:imgEffect>
                      <a14:backgroundRemoval t="20500" b="80200" l="11500" r="88400">
                        <a14:backgroundMark x1="23300" y1="70000" x2="23300" y2="70000"/>
                        <a14:backgroundMark x1="19600" y1="72900" x2="19600" y2="72900"/>
                        <a14:backgroundMark x1="55300" y1="74300" x2="55300" y2="74300"/>
                      </a14:backgroundRemoval>
                    </a14:imgEffect>
                  </a14:imgLayer>
                </a14:imgProps>
              </a:ext>
              <a:ext uri="{28A0092B-C50C-407E-A947-70E740481C1C}">
                <a14:useLocalDpi xmlns:a14="http://schemas.microsoft.com/office/drawing/2010/main" val="0"/>
              </a:ext>
            </a:extLst>
          </a:blip>
          <a:srcRect l="8878" t="18011" r="9388" b="12806"/>
          <a:stretch/>
        </p:blipFill>
        <p:spPr>
          <a:xfrm rot="3600000">
            <a:off x="8572423" y="2561334"/>
            <a:ext cx="826924" cy="699943"/>
          </a:xfrm>
          <a:prstGeom prst="rect">
            <a:avLst/>
          </a:prstGeom>
        </p:spPr>
      </p:pic>
      <p:pic>
        <p:nvPicPr>
          <p:cNvPr id="15" name="图片 14">
            <a:extLst>
              <a:ext uri="{FF2B5EF4-FFF2-40B4-BE49-F238E27FC236}">
                <a16:creationId xmlns:a16="http://schemas.microsoft.com/office/drawing/2014/main" id="{7760E4FA-B740-3F68-28F5-7FBFE98BEAE8}"/>
              </a:ext>
            </a:extLst>
          </p:cNvPr>
          <p:cNvPicPr>
            <a:picLocks noChangeAspect="1"/>
          </p:cNvPicPr>
          <p:nvPr/>
        </p:nvPicPr>
        <p:blipFill>
          <a:blip r:embed="rId2"/>
          <a:stretch>
            <a:fillRect/>
          </a:stretch>
        </p:blipFill>
        <p:spPr>
          <a:xfrm>
            <a:off x="6492240" y="3786823"/>
            <a:ext cx="3585210" cy="2390140"/>
          </a:xfrm>
          <a:prstGeom prst="rect">
            <a:avLst/>
          </a:prstGeom>
        </p:spPr>
      </p:pic>
      <p:pic>
        <p:nvPicPr>
          <p:cNvPr id="14" name="图片 13">
            <a:extLst>
              <a:ext uri="{FF2B5EF4-FFF2-40B4-BE49-F238E27FC236}">
                <a16:creationId xmlns:a16="http://schemas.microsoft.com/office/drawing/2014/main" id="{FC4231D2-B008-C083-D950-44B0BB1AED8F}"/>
              </a:ext>
            </a:extLst>
          </p:cNvPr>
          <p:cNvPicPr>
            <a:picLocks noChangeAspect="1"/>
          </p:cNvPicPr>
          <p:nvPr/>
        </p:nvPicPr>
        <p:blipFill rotWithShape="1">
          <a:blip r:embed="rId7">
            <a:extLst>
              <a:ext uri="{28A0092B-C50C-407E-A947-70E740481C1C}">
                <a14:useLocalDpi xmlns:a14="http://schemas.microsoft.com/office/drawing/2010/main" val="0"/>
              </a:ext>
            </a:extLst>
          </a:blip>
          <a:srcRect l="65728" t="6000" r="3106" b="71334"/>
          <a:stretch/>
        </p:blipFill>
        <p:spPr>
          <a:xfrm rot="900000">
            <a:off x="7550567" y="4107972"/>
            <a:ext cx="1250868" cy="1554480"/>
          </a:xfrm>
          <a:prstGeom prst="rect">
            <a:avLst/>
          </a:prstGeom>
        </p:spPr>
      </p:pic>
      <p:pic>
        <p:nvPicPr>
          <p:cNvPr id="16" name="图片 15">
            <a:extLst>
              <a:ext uri="{FF2B5EF4-FFF2-40B4-BE49-F238E27FC236}">
                <a16:creationId xmlns:a16="http://schemas.microsoft.com/office/drawing/2014/main" id="{33B1FD51-781F-8C27-2241-9FD40BDDFDA2}"/>
              </a:ext>
            </a:extLst>
          </p:cNvPr>
          <p:cNvPicPr>
            <a:picLocks noChangeAspect="1"/>
          </p:cNvPicPr>
          <p:nvPr/>
        </p:nvPicPr>
        <p:blipFill rotWithShape="1">
          <a:blip r:embed="rId3">
            <a:biLevel thresh="50000"/>
            <a:extLst>
              <a:ext uri="{BEBA8EAE-BF5A-486C-A8C5-ECC9F3942E4B}">
                <a14:imgProps xmlns:a14="http://schemas.microsoft.com/office/drawing/2010/main">
                  <a14:imgLayer r:embed="rId4">
                    <a14:imgEffect>
                      <a14:backgroundRemoval t="20500" b="80200" l="11500" r="88400">
                        <a14:backgroundMark x1="23300" y1="70000" x2="23300" y2="70000"/>
                        <a14:backgroundMark x1="19600" y1="72900" x2="19600" y2="72900"/>
                        <a14:backgroundMark x1="55300" y1="74300" x2="55300" y2="74300"/>
                      </a14:backgroundRemoval>
                    </a14:imgEffect>
                  </a14:imgLayer>
                </a14:imgProps>
              </a:ext>
              <a:ext uri="{28A0092B-C50C-407E-A947-70E740481C1C}">
                <a14:useLocalDpi xmlns:a14="http://schemas.microsoft.com/office/drawing/2010/main" val="0"/>
              </a:ext>
            </a:extLst>
          </a:blip>
          <a:srcRect l="8878" t="18011" r="9388" b="12806"/>
          <a:stretch/>
        </p:blipFill>
        <p:spPr>
          <a:xfrm>
            <a:off x="8572423" y="4281950"/>
            <a:ext cx="826924" cy="699943"/>
          </a:xfrm>
          <a:prstGeom prst="rect">
            <a:avLst/>
          </a:prstGeom>
        </p:spPr>
      </p:pic>
      <p:pic>
        <p:nvPicPr>
          <p:cNvPr id="18" name="图片 17">
            <a:extLst>
              <a:ext uri="{FF2B5EF4-FFF2-40B4-BE49-F238E27FC236}">
                <a16:creationId xmlns:a16="http://schemas.microsoft.com/office/drawing/2014/main" id="{CAD6FEA4-E482-5A59-05E4-E92E313C77F6}"/>
              </a:ext>
            </a:extLst>
          </p:cNvPr>
          <p:cNvPicPr>
            <a:picLocks noChangeAspect="1"/>
          </p:cNvPicPr>
          <p:nvPr/>
        </p:nvPicPr>
        <p:blipFill rotWithShape="1">
          <a:blip r:embed="rId3">
            <a:biLevel thresh="50000"/>
            <a:extLst>
              <a:ext uri="{BEBA8EAE-BF5A-486C-A8C5-ECC9F3942E4B}">
                <a14:imgProps xmlns:a14="http://schemas.microsoft.com/office/drawing/2010/main">
                  <a14:imgLayer r:embed="rId4">
                    <a14:imgEffect>
                      <a14:backgroundRemoval t="20500" b="80200" l="11500" r="88400">
                        <a14:backgroundMark x1="23300" y1="70000" x2="23300" y2="70000"/>
                        <a14:backgroundMark x1="19600" y1="72900" x2="19600" y2="72900"/>
                        <a14:backgroundMark x1="55300" y1="74300" x2="55300" y2="74300"/>
                      </a14:backgroundRemoval>
                    </a14:imgEffect>
                  </a14:imgLayer>
                </a14:imgProps>
              </a:ext>
              <a:ext uri="{28A0092B-C50C-407E-A947-70E740481C1C}">
                <a14:useLocalDpi xmlns:a14="http://schemas.microsoft.com/office/drawing/2010/main" val="0"/>
              </a:ext>
            </a:extLst>
          </a:blip>
          <a:srcRect l="8878" t="18011" r="9388" b="12806"/>
          <a:stretch/>
        </p:blipFill>
        <p:spPr>
          <a:xfrm flipH="1">
            <a:off x="7077717" y="4156492"/>
            <a:ext cx="900437" cy="699943"/>
          </a:xfrm>
          <a:prstGeom prst="rect">
            <a:avLst/>
          </a:prstGeom>
        </p:spPr>
      </p:pic>
      <p:pic>
        <p:nvPicPr>
          <p:cNvPr id="19" name="图片 18">
            <a:extLst>
              <a:ext uri="{FF2B5EF4-FFF2-40B4-BE49-F238E27FC236}">
                <a16:creationId xmlns:a16="http://schemas.microsoft.com/office/drawing/2014/main" id="{6D1949D7-8952-6ABE-80E0-D578E54BCFCA}"/>
              </a:ext>
            </a:extLst>
          </p:cNvPr>
          <p:cNvPicPr>
            <a:picLocks noChangeAspect="1"/>
          </p:cNvPicPr>
          <p:nvPr/>
        </p:nvPicPr>
        <p:blipFill rotWithShape="1">
          <a:blip r:embed="rId3">
            <a:biLevel thresh="50000"/>
            <a:extLst>
              <a:ext uri="{BEBA8EAE-BF5A-486C-A8C5-ECC9F3942E4B}">
                <a14:imgProps xmlns:a14="http://schemas.microsoft.com/office/drawing/2010/main">
                  <a14:imgLayer r:embed="rId4">
                    <a14:imgEffect>
                      <a14:backgroundRemoval t="20500" b="80200" l="11500" r="88400">
                        <a14:backgroundMark x1="23300" y1="70000" x2="23300" y2="70000"/>
                        <a14:backgroundMark x1="19600" y1="72900" x2="19600" y2="72900"/>
                        <a14:backgroundMark x1="55300" y1="74300" x2="55300" y2="74300"/>
                      </a14:backgroundRemoval>
                    </a14:imgEffect>
                  </a14:imgLayer>
                </a14:imgProps>
              </a:ext>
              <a:ext uri="{28A0092B-C50C-407E-A947-70E740481C1C}">
                <a14:useLocalDpi xmlns:a14="http://schemas.microsoft.com/office/drawing/2010/main" val="0"/>
              </a:ext>
            </a:extLst>
          </a:blip>
          <a:srcRect l="8878" t="18011" r="9388" b="12806"/>
          <a:stretch/>
        </p:blipFill>
        <p:spPr>
          <a:xfrm rot="18000000" flipH="1">
            <a:off x="7077716" y="4952643"/>
            <a:ext cx="900437" cy="699943"/>
          </a:xfrm>
          <a:prstGeom prst="rect">
            <a:avLst/>
          </a:prstGeom>
        </p:spPr>
      </p:pic>
      <p:pic>
        <p:nvPicPr>
          <p:cNvPr id="20" name="图片 19">
            <a:extLst>
              <a:ext uri="{FF2B5EF4-FFF2-40B4-BE49-F238E27FC236}">
                <a16:creationId xmlns:a16="http://schemas.microsoft.com/office/drawing/2014/main" id="{9B0D51B0-DC2C-4E44-F8D8-EE45B5052A00}"/>
              </a:ext>
            </a:extLst>
          </p:cNvPr>
          <p:cNvPicPr>
            <a:picLocks noChangeAspect="1"/>
          </p:cNvPicPr>
          <p:nvPr/>
        </p:nvPicPr>
        <p:blipFill rotWithShape="1">
          <a:blip r:embed="rId3">
            <a:biLevel thresh="50000"/>
            <a:extLst>
              <a:ext uri="{BEBA8EAE-BF5A-486C-A8C5-ECC9F3942E4B}">
                <a14:imgProps xmlns:a14="http://schemas.microsoft.com/office/drawing/2010/main">
                  <a14:imgLayer r:embed="rId4">
                    <a14:imgEffect>
                      <a14:backgroundRemoval t="20500" b="80200" l="11500" r="88400">
                        <a14:backgroundMark x1="23300" y1="70000" x2="23300" y2="70000"/>
                        <a14:backgroundMark x1="19600" y1="72900" x2="19600" y2="72900"/>
                        <a14:backgroundMark x1="55300" y1="74300" x2="55300" y2="74300"/>
                      </a14:backgroundRemoval>
                    </a14:imgEffect>
                  </a14:imgLayer>
                </a14:imgProps>
              </a:ext>
              <a:ext uri="{28A0092B-C50C-407E-A947-70E740481C1C}">
                <a14:useLocalDpi xmlns:a14="http://schemas.microsoft.com/office/drawing/2010/main" val="0"/>
              </a:ext>
            </a:extLst>
          </a:blip>
          <a:srcRect l="8878" t="18011" r="9388" b="12806"/>
          <a:stretch/>
        </p:blipFill>
        <p:spPr>
          <a:xfrm rot="3600000">
            <a:off x="8572423" y="4939092"/>
            <a:ext cx="826924" cy="699943"/>
          </a:xfrm>
          <a:prstGeom prst="rect">
            <a:avLst/>
          </a:prstGeom>
        </p:spPr>
      </p:pic>
    </p:spTree>
    <p:extLst>
      <p:ext uri="{BB962C8B-B14F-4D97-AF65-F5344CB8AC3E}">
        <p14:creationId xmlns:p14="http://schemas.microsoft.com/office/powerpoint/2010/main" val="3960641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84AD4A-5096-55AB-97B1-2984663A8270}"/>
              </a:ext>
            </a:extLst>
          </p:cNvPr>
          <p:cNvSpPr>
            <a:spLocks noGrp="1"/>
          </p:cNvSpPr>
          <p:nvPr>
            <p:ph type="title"/>
          </p:nvPr>
        </p:nvSpPr>
        <p:spPr/>
        <p:txBody>
          <a:bodyPr/>
          <a:lstStyle/>
          <a:p>
            <a:r>
              <a:rPr lang="zh-CN" altLang="en-US" dirty="0"/>
              <a:t>成败在于传播！</a:t>
            </a:r>
          </a:p>
        </p:txBody>
      </p:sp>
      <p:sp>
        <p:nvSpPr>
          <p:cNvPr id="3" name="内容占位符 2">
            <a:extLst>
              <a:ext uri="{FF2B5EF4-FFF2-40B4-BE49-F238E27FC236}">
                <a16:creationId xmlns:a16="http://schemas.microsoft.com/office/drawing/2014/main" id="{16821F68-837A-39D8-02A3-C8FB1EA9BEC2}"/>
              </a:ext>
            </a:extLst>
          </p:cNvPr>
          <p:cNvSpPr>
            <a:spLocks noGrp="1"/>
          </p:cNvSpPr>
          <p:nvPr>
            <p:ph idx="1"/>
          </p:nvPr>
        </p:nvSpPr>
        <p:spPr/>
        <p:txBody>
          <a:bodyPr/>
          <a:lstStyle/>
          <a:p>
            <a:r>
              <a:rPr lang="zh-CN" altLang="en-US" b="1" dirty="0"/>
              <a:t>斯蒂格勒定律</a:t>
            </a:r>
            <a:r>
              <a:rPr lang="en-US" altLang="zh-CN" dirty="0"/>
              <a:t>(</a:t>
            </a:r>
            <a:r>
              <a:rPr lang="en-US" altLang="zh-CN" b="1" dirty="0"/>
              <a:t>Stigler‘s law)</a:t>
            </a:r>
            <a:r>
              <a:rPr lang="zh-CN" altLang="en-US" b="1" dirty="0"/>
              <a:t>：</a:t>
            </a:r>
            <a:endParaRPr lang="en-US" altLang="zh-CN" dirty="0"/>
          </a:p>
          <a:p>
            <a:pPr lvl="1"/>
            <a:r>
              <a:rPr lang="zh-CN" altLang="en-US" dirty="0"/>
              <a:t>“</a:t>
            </a:r>
            <a:r>
              <a:rPr lang="en-US" altLang="zh-CN" dirty="0"/>
              <a:t>no scientific discovery is named after its original discoverer</a:t>
            </a:r>
            <a:r>
              <a:rPr lang="zh-CN" altLang="en-US" dirty="0"/>
              <a:t>”</a:t>
            </a:r>
            <a:endParaRPr lang="en-US" altLang="zh-CN" dirty="0"/>
          </a:p>
          <a:p>
            <a:pPr lvl="1"/>
            <a:endParaRPr lang="en-US" altLang="zh-CN" dirty="0"/>
          </a:p>
          <a:p>
            <a:r>
              <a:rPr lang="zh-CN" altLang="en-US" dirty="0"/>
              <a:t>带宽瓶颈</a:t>
            </a:r>
            <a:endParaRPr lang="en-US" altLang="zh-CN" dirty="0"/>
          </a:p>
          <a:p>
            <a:pPr lvl="1"/>
            <a:r>
              <a:rPr lang="zh-CN" altLang="en-US" dirty="0"/>
              <a:t>人和人之间的带宽 ≈ </a:t>
            </a:r>
            <a:r>
              <a:rPr lang="en-US" altLang="zh-CN" dirty="0"/>
              <a:t>39 bps</a:t>
            </a:r>
          </a:p>
          <a:p>
            <a:pPr lvl="1"/>
            <a:r>
              <a:rPr lang="zh-CN" altLang="en-US" dirty="0"/>
              <a:t>没有科学抽象，知识难存于世！</a:t>
            </a:r>
          </a:p>
          <a:p>
            <a:endParaRPr lang="en-US" altLang="zh-CN" dirty="0"/>
          </a:p>
          <a:p>
            <a:r>
              <a:rPr lang="zh-CN" altLang="en-US" dirty="0"/>
              <a:t>人类文明不需要自娱自乐，需要的是知识的提炼和传承！</a:t>
            </a:r>
          </a:p>
        </p:txBody>
      </p:sp>
    </p:spTree>
    <p:extLst>
      <p:ext uri="{BB962C8B-B14F-4D97-AF65-F5344CB8AC3E}">
        <p14:creationId xmlns:p14="http://schemas.microsoft.com/office/powerpoint/2010/main" val="1322142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687F57-E21C-4A02-73DC-3B988355D5F3}"/>
              </a:ext>
            </a:extLst>
          </p:cNvPr>
          <p:cNvSpPr>
            <a:spLocks noGrp="1"/>
          </p:cNvSpPr>
          <p:nvPr>
            <p:ph type="title"/>
          </p:nvPr>
        </p:nvSpPr>
        <p:spPr/>
        <p:txBody>
          <a:bodyPr/>
          <a:lstStyle/>
          <a:p>
            <a:r>
              <a:rPr lang="zh-CN" altLang="en-US" dirty="0"/>
              <a:t>普遍性的问题</a:t>
            </a:r>
          </a:p>
        </p:txBody>
      </p:sp>
      <p:sp>
        <p:nvSpPr>
          <p:cNvPr id="3" name="内容占位符 2">
            <a:extLst>
              <a:ext uri="{FF2B5EF4-FFF2-40B4-BE49-F238E27FC236}">
                <a16:creationId xmlns:a16="http://schemas.microsoft.com/office/drawing/2014/main" id="{878BD0DF-40CD-0339-A019-707E2D2C58BE}"/>
              </a:ext>
            </a:extLst>
          </p:cNvPr>
          <p:cNvSpPr>
            <a:spLocks noGrp="1"/>
          </p:cNvSpPr>
          <p:nvPr>
            <p:ph idx="1"/>
          </p:nvPr>
        </p:nvSpPr>
        <p:spPr>
          <a:xfrm>
            <a:off x="896112" y="1825625"/>
            <a:ext cx="5391912" cy="4351338"/>
          </a:xfrm>
        </p:spPr>
        <p:txBody>
          <a:bodyPr numCol="1"/>
          <a:lstStyle/>
          <a:p>
            <a:r>
              <a:rPr lang="zh-CN" altLang="en-US" dirty="0"/>
              <a:t>不够字数</a:t>
            </a:r>
            <a:endParaRPr lang="en-US" altLang="zh-CN" dirty="0"/>
          </a:p>
          <a:p>
            <a:r>
              <a:rPr lang="zh-CN" altLang="en-US" dirty="0"/>
              <a:t>不够创新</a:t>
            </a:r>
            <a:endParaRPr lang="en-US" altLang="zh-CN" dirty="0"/>
          </a:p>
          <a:p>
            <a:r>
              <a:rPr lang="zh-CN" altLang="en-US" dirty="0"/>
              <a:t>不够系统</a:t>
            </a:r>
            <a:endParaRPr lang="en-US" altLang="zh-CN" dirty="0"/>
          </a:p>
          <a:p>
            <a:r>
              <a:rPr lang="zh-CN" altLang="en-US" dirty="0"/>
              <a:t>不够抽象</a:t>
            </a:r>
            <a:endParaRPr lang="en-US" altLang="zh-CN" dirty="0"/>
          </a:p>
          <a:p>
            <a:r>
              <a:rPr lang="zh-CN" altLang="en-US" dirty="0"/>
              <a:t>动力不足</a:t>
            </a:r>
            <a:endParaRPr lang="en-US" altLang="zh-CN" dirty="0"/>
          </a:p>
          <a:p>
            <a:pPr marL="0" indent="0">
              <a:buNone/>
            </a:pPr>
            <a:r>
              <a:rPr lang="en-US" altLang="zh-CN" dirty="0"/>
              <a:t>...</a:t>
            </a:r>
          </a:p>
        </p:txBody>
      </p:sp>
      <p:pic>
        <p:nvPicPr>
          <p:cNvPr id="5" name="图片 4">
            <a:extLst>
              <a:ext uri="{FF2B5EF4-FFF2-40B4-BE49-F238E27FC236}">
                <a16:creationId xmlns:a16="http://schemas.microsoft.com/office/drawing/2014/main" id="{31283193-0289-AEC8-9B18-1105E0EB71C1}"/>
              </a:ext>
            </a:extLst>
          </p:cNvPr>
          <p:cNvPicPr>
            <a:picLocks noChangeAspect="1"/>
          </p:cNvPicPr>
          <p:nvPr/>
        </p:nvPicPr>
        <p:blipFill>
          <a:blip r:embed="rId3"/>
          <a:stretch>
            <a:fillRect/>
          </a:stretch>
        </p:blipFill>
        <p:spPr>
          <a:xfrm>
            <a:off x="3727322" y="1913104"/>
            <a:ext cx="2533650" cy="1133475"/>
          </a:xfrm>
          <a:prstGeom prst="rect">
            <a:avLst/>
          </a:prstGeom>
        </p:spPr>
      </p:pic>
      <p:pic>
        <p:nvPicPr>
          <p:cNvPr id="9" name="图片 8">
            <a:extLst>
              <a:ext uri="{FF2B5EF4-FFF2-40B4-BE49-F238E27FC236}">
                <a16:creationId xmlns:a16="http://schemas.microsoft.com/office/drawing/2014/main" id="{54047A0A-7354-7F36-CCD9-7FD622CBAB6B}"/>
              </a:ext>
            </a:extLst>
          </p:cNvPr>
          <p:cNvPicPr>
            <a:picLocks noChangeAspect="1"/>
          </p:cNvPicPr>
          <p:nvPr/>
        </p:nvPicPr>
        <p:blipFill>
          <a:blip r:embed="rId4"/>
          <a:stretch>
            <a:fillRect/>
          </a:stretch>
        </p:blipFill>
        <p:spPr>
          <a:xfrm>
            <a:off x="3727322" y="3334163"/>
            <a:ext cx="2210039" cy="594742"/>
          </a:xfrm>
          <a:prstGeom prst="rect">
            <a:avLst/>
          </a:prstGeom>
        </p:spPr>
      </p:pic>
      <p:pic>
        <p:nvPicPr>
          <p:cNvPr id="11" name="图片 10">
            <a:extLst>
              <a:ext uri="{FF2B5EF4-FFF2-40B4-BE49-F238E27FC236}">
                <a16:creationId xmlns:a16="http://schemas.microsoft.com/office/drawing/2014/main" id="{FA12EEE6-678C-F2A4-CF60-F581FDE7609A}"/>
              </a:ext>
            </a:extLst>
          </p:cNvPr>
          <p:cNvPicPr>
            <a:picLocks noChangeAspect="1"/>
          </p:cNvPicPr>
          <p:nvPr/>
        </p:nvPicPr>
        <p:blipFill>
          <a:blip r:embed="rId5"/>
          <a:stretch>
            <a:fillRect/>
          </a:stretch>
        </p:blipFill>
        <p:spPr>
          <a:xfrm>
            <a:off x="3727322" y="4216489"/>
            <a:ext cx="2090930" cy="545593"/>
          </a:xfrm>
          <a:prstGeom prst="rect">
            <a:avLst/>
          </a:prstGeom>
        </p:spPr>
      </p:pic>
      <p:pic>
        <p:nvPicPr>
          <p:cNvPr id="13" name="图片 12">
            <a:extLst>
              <a:ext uri="{FF2B5EF4-FFF2-40B4-BE49-F238E27FC236}">
                <a16:creationId xmlns:a16="http://schemas.microsoft.com/office/drawing/2014/main" id="{8102EE9F-E27E-4CAC-3788-853ACB7EED64}"/>
              </a:ext>
            </a:extLst>
          </p:cNvPr>
          <p:cNvPicPr>
            <a:picLocks noChangeAspect="1"/>
          </p:cNvPicPr>
          <p:nvPr/>
        </p:nvPicPr>
        <p:blipFill>
          <a:blip r:embed="rId6"/>
          <a:stretch>
            <a:fillRect/>
          </a:stretch>
        </p:blipFill>
        <p:spPr>
          <a:xfrm>
            <a:off x="3727322" y="5049665"/>
            <a:ext cx="1968137" cy="513806"/>
          </a:xfrm>
          <a:prstGeom prst="rect">
            <a:avLst/>
          </a:prstGeom>
        </p:spPr>
      </p:pic>
      <p:sp>
        <p:nvSpPr>
          <p:cNvPr id="14" name="内容占位符 2">
            <a:extLst>
              <a:ext uri="{FF2B5EF4-FFF2-40B4-BE49-F238E27FC236}">
                <a16:creationId xmlns:a16="http://schemas.microsoft.com/office/drawing/2014/main" id="{9D77A8DD-71E7-355E-37E8-92A524C4E9F5}"/>
              </a:ext>
            </a:extLst>
          </p:cNvPr>
          <p:cNvSpPr txBox="1">
            <a:spLocks/>
          </p:cNvSpPr>
          <p:nvPr/>
        </p:nvSpPr>
        <p:spPr>
          <a:xfrm>
            <a:off x="6608064" y="3261359"/>
            <a:ext cx="5391912" cy="2915603"/>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t>归根结底是</a:t>
            </a:r>
            <a:endParaRPr lang="en-US" altLang="zh-CN" dirty="0"/>
          </a:p>
          <a:p>
            <a:pPr marL="0" indent="0">
              <a:buNone/>
            </a:pPr>
            <a:endParaRPr lang="en-US" altLang="zh-CN" dirty="0"/>
          </a:p>
          <a:p>
            <a:pPr marL="0" indent="0" algn="ctr">
              <a:buNone/>
            </a:pPr>
            <a:r>
              <a:rPr lang="zh-CN" altLang="en-US" sz="3600" b="1" dirty="0"/>
              <a:t>缺乏科学训练</a:t>
            </a:r>
            <a:r>
              <a:rPr lang="en-US" altLang="zh-CN" sz="3600" b="1" dirty="0"/>
              <a:t> </a:t>
            </a:r>
          </a:p>
          <a:p>
            <a:endParaRPr lang="en-US" altLang="zh-CN" dirty="0"/>
          </a:p>
          <a:p>
            <a:endParaRPr lang="en-US" altLang="zh-CN" dirty="0"/>
          </a:p>
          <a:p>
            <a:endParaRPr lang="en-US" altLang="zh-CN" dirty="0"/>
          </a:p>
        </p:txBody>
      </p:sp>
    </p:spTree>
    <p:extLst>
      <p:ext uri="{BB962C8B-B14F-4D97-AF65-F5344CB8AC3E}">
        <p14:creationId xmlns:p14="http://schemas.microsoft.com/office/powerpoint/2010/main" val="1738661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8846036-304E-828D-2816-525C1C6B5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169" y="2560320"/>
            <a:ext cx="4037594" cy="2253918"/>
          </a:xfrm>
          <a:prstGeom prst="rect">
            <a:avLst/>
          </a:prstGeom>
        </p:spPr>
      </p:pic>
      <p:sp>
        <p:nvSpPr>
          <p:cNvPr id="9" name="内容占位符 2">
            <a:extLst>
              <a:ext uri="{FF2B5EF4-FFF2-40B4-BE49-F238E27FC236}">
                <a16:creationId xmlns:a16="http://schemas.microsoft.com/office/drawing/2014/main" id="{EBFC9313-8E01-E8BE-F162-F02853CEC06C}"/>
              </a:ext>
            </a:extLst>
          </p:cNvPr>
          <p:cNvSpPr txBox="1">
            <a:spLocks/>
          </p:cNvSpPr>
          <p:nvPr/>
        </p:nvSpPr>
        <p:spPr>
          <a:xfrm>
            <a:off x="6875238" y="3025443"/>
            <a:ext cx="4257582" cy="1409700"/>
          </a:xfrm>
          <a:prstGeom prst="rect">
            <a:avLst/>
          </a:prstGeom>
        </p:spPr>
        <p:txBody>
          <a:bodyPr vert="horz" lIns="91440" tIns="45720" rIns="91440" bIns="45720" numCol="1"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Comic Sans MS" panose="030F0702030302020204" pitchFamily="66" charset="0"/>
                <a:ea typeface="幼圆" panose="0201050906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bg1"/>
                </a:solidFill>
                <a:latin typeface="Comic Sans MS" panose="030F0702030302020204" pitchFamily="66" charset="0"/>
                <a:ea typeface="幼圆" panose="02010509060101010101" pitchFamily="49" charset="-122"/>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bg1"/>
                </a:solidFill>
                <a:latin typeface="Comic Sans MS" panose="030F0702030302020204" pitchFamily="66" charset="0"/>
                <a:ea typeface="幼圆" panose="02010509060101010101" pitchFamily="49" charset="-122"/>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Comic Sans MS" panose="030F0702030302020204" pitchFamily="66" charset="0"/>
                <a:ea typeface="幼圆" panose="02010509060101010101" pitchFamily="49" charset="-122"/>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Comic Sans MS" panose="030F0702030302020204" pitchFamily="66" charset="0"/>
                <a:ea typeface="幼圆" panose="02010509060101010101" pitchFamily="49"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5400" dirty="0">
                <a:latin typeface="华文楷体" panose="02010600040101010101" pitchFamily="2" charset="-122"/>
                <a:ea typeface="华文楷体" panose="02010600040101010101" pitchFamily="2" charset="-122"/>
              </a:rPr>
              <a:t>鸡你太美</a:t>
            </a:r>
            <a:endParaRPr lang="en-US" altLang="zh-CN" sz="5400" dirty="0">
              <a:latin typeface="华文楷体" panose="02010600040101010101" pitchFamily="2" charset="-122"/>
              <a:ea typeface="华文楷体" panose="02010600040101010101" pitchFamily="2" charset="-122"/>
            </a:endParaRPr>
          </a:p>
        </p:txBody>
      </p:sp>
      <p:sp>
        <p:nvSpPr>
          <p:cNvPr id="10" name="内容占位符 2">
            <a:extLst>
              <a:ext uri="{FF2B5EF4-FFF2-40B4-BE49-F238E27FC236}">
                <a16:creationId xmlns:a16="http://schemas.microsoft.com/office/drawing/2014/main" id="{FF06BE6D-E7DD-75FC-3A1E-AF613EA47EE4}"/>
              </a:ext>
            </a:extLst>
          </p:cNvPr>
          <p:cNvSpPr txBox="1">
            <a:spLocks/>
          </p:cNvSpPr>
          <p:nvPr/>
        </p:nvSpPr>
        <p:spPr>
          <a:xfrm>
            <a:off x="1361169" y="5233270"/>
            <a:ext cx="3861342" cy="545368"/>
          </a:xfrm>
          <a:prstGeom prst="rect">
            <a:avLst/>
          </a:prstGeom>
        </p:spPr>
        <p:txBody>
          <a:bodyPr vert="horz" lIns="91440" tIns="45720" rIns="91440" bIns="45720" numCol="1"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Comic Sans MS" panose="030F0702030302020204" pitchFamily="66" charset="0"/>
                <a:ea typeface="幼圆" panose="0201050906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bg1"/>
                </a:solidFill>
                <a:latin typeface="Comic Sans MS" panose="030F0702030302020204" pitchFamily="66" charset="0"/>
                <a:ea typeface="幼圆" panose="02010509060101010101" pitchFamily="49" charset="-122"/>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bg1"/>
                </a:solidFill>
                <a:latin typeface="Comic Sans MS" panose="030F0702030302020204" pitchFamily="66" charset="0"/>
                <a:ea typeface="幼圆" panose="02010509060101010101" pitchFamily="49" charset="-122"/>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Comic Sans MS" panose="030F0702030302020204" pitchFamily="66" charset="0"/>
                <a:ea typeface="幼圆" panose="02010509060101010101" pitchFamily="49" charset="-122"/>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Comic Sans MS" panose="030F0702030302020204" pitchFamily="66" charset="0"/>
                <a:ea typeface="幼圆" panose="02010509060101010101" pitchFamily="49"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3200" dirty="0"/>
              <a:t>6.8 MB  GIF</a:t>
            </a:r>
          </a:p>
        </p:txBody>
      </p:sp>
      <p:sp>
        <p:nvSpPr>
          <p:cNvPr id="11" name="内容占位符 2">
            <a:extLst>
              <a:ext uri="{FF2B5EF4-FFF2-40B4-BE49-F238E27FC236}">
                <a16:creationId xmlns:a16="http://schemas.microsoft.com/office/drawing/2014/main" id="{6F699C14-E18D-A5AD-D32C-C500690B9960}"/>
              </a:ext>
            </a:extLst>
          </p:cNvPr>
          <p:cNvSpPr txBox="1">
            <a:spLocks/>
          </p:cNvSpPr>
          <p:nvPr/>
        </p:nvSpPr>
        <p:spPr>
          <a:xfrm>
            <a:off x="7073358" y="5233270"/>
            <a:ext cx="3861342" cy="545368"/>
          </a:xfrm>
          <a:prstGeom prst="rect">
            <a:avLst/>
          </a:prstGeom>
        </p:spPr>
        <p:txBody>
          <a:bodyPr vert="horz" lIns="91440" tIns="45720" rIns="91440" bIns="45720" numCol="1"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Comic Sans MS" panose="030F0702030302020204" pitchFamily="66" charset="0"/>
                <a:ea typeface="幼圆" panose="0201050906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bg1"/>
                </a:solidFill>
                <a:latin typeface="Comic Sans MS" panose="030F0702030302020204" pitchFamily="66" charset="0"/>
                <a:ea typeface="幼圆" panose="02010509060101010101" pitchFamily="49" charset="-122"/>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bg1"/>
                </a:solidFill>
                <a:latin typeface="Comic Sans MS" panose="030F0702030302020204" pitchFamily="66" charset="0"/>
                <a:ea typeface="幼圆" panose="02010509060101010101" pitchFamily="49" charset="-122"/>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Comic Sans MS" panose="030F0702030302020204" pitchFamily="66" charset="0"/>
                <a:ea typeface="幼圆" panose="02010509060101010101" pitchFamily="49" charset="-122"/>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Comic Sans MS" panose="030F0702030302020204" pitchFamily="66" charset="0"/>
                <a:ea typeface="幼圆" panose="02010509060101010101" pitchFamily="49"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3200" dirty="0"/>
              <a:t>12 B  UTF-8</a:t>
            </a:r>
          </a:p>
        </p:txBody>
      </p:sp>
      <p:cxnSp>
        <p:nvCxnSpPr>
          <p:cNvPr id="13" name="直接箭头连接符 12">
            <a:extLst>
              <a:ext uri="{FF2B5EF4-FFF2-40B4-BE49-F238E27FC236}">
                <a16:creationId xmlns:a16="http://schemas.microsoft.com/office/drawing/2014/main" id="{A44F57D6-6F85-FD76-EDDF-AEB1207668C9}"/>
              </a:ext>
            </a:extLst>
          </p:cNvPr>
          <p:cNvCxnSpPr>
            <a:cxnSpLocks/>
          </p:cNvCxnSpPr>
          <p:nvPr/>
        </p:nvCxnSpPr>
        <p:spPr>
          <a:xfrm>
            <a:off x="5663565" y="5505954"/>
            <a:ext cx="81343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内容占位符 2">
            <a:extLst>
              <a:ext uri="{FF2B5EF4-FFF2-40B4-BE49-F238E27FC236}">
                <a16:creationId xmlns:a16="http://schemas.microsoft.com/office/drawing/2014/main" id="{91864CD9-AB3F-5261-B20A-687556B884F7}"/>
              </a:ext>
            </a:extLst>
          </p:cNvPr>
          <p:cNvSpPr txBox="1">
            <a:spLocks/>
          </p:cNvSpPr>
          <p:nvPr/>
        </p:nvSpPr>
        <p:spPr>
          <a:xfrm>
            <a:off x="5548359" y="4960586"/>
            <a:ext cx="1095282" cy="545368"/>
          </a:xfrm>
          <a:prstGeom prst="rect">
            <a:avLst/>
          </a:prstGeom>
        </p:spPr>
        <p:txBody>
          <a:bodyPr vert="horz" lIns="91440" tIns="45720" rIns="91440" bIns="45720" numCol="1"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Comic Sans MS" panose="030F0702030302020204" pitchFamily="66" charset="0"/>
                <a:ea typeface="幼圆" panose="0201050906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bg1"/>
                </a:solidFill>
                <a:latin typeface="Comic Sans MS" panose="030F0702030302020204" pitchFamily="66" charset="0"/>
                <a:ea typeface="幼圆" panose="02010509060101010101" pitchFamily="49" charset="-122"/>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bg1"/>
                </a:solidFill>
                <a:latin typeface="Comic Sans MS" panose="030F0702030302020204" pitchFamily="66" charset="0"/>
                <a:ea typeface="幼圆" panose="02010509060101010101" pitchFamily="49" charset="-122"/>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Comic Sans MS" panose="030F0702030302020204" pitchFamily="66" charset="0"/>
                <a:ea typeface="幼圆" panose="02010509060101010101" pitchFamily="49" charset="-122"/>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Comic Sans MS" panose="030F0702030302020204" pitchFamily="66" charset="0"/>
                <a:ea typeface="幼圆" panose="02010509060101010101" pitchFamily="49"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3200" dirty="0"/>
              <a:t>抽象</a:t>
            </a:r>
            <a:endParaRPr lang="en-US" altLang="zh-CN" sz="3200" dirty="0"/>
          </a:p>
        </p:txBody>
      </p:sp>
      <p:sp>
        <p:nvSpPr>
          <p:cNvPr id="18" name="内容占位符 2">
            <a:extLst>
              <a:ext uri="{FF2B5EF4-FFF2-40B4-BE49-F238E27FC236}">
                <a16:creationId xmlns:a16="http://schemas.microsoft.com/office/drawing/2014/main" id="{79AA9661-1B1B-4EC8-14E1-B7CC4C83CA0A}"/>
              </a:ext>
            </a:extLst>
          </p:cNvPr>
          <p:cNvSpPr txBox="1">
            <a:spLocks/>
          </p:cNvSpPr>
          <p:nvPr/>
        </p:nvSpPr>
        <p:spPr>
          <a:xfrm>
            <a:off x="2350770" y="1924701"/>
            <a:ext cx="1882140" cy="545368"/>
          </a:xfrm>
          <a:prstGeom prst="rect">
            <a:avLst/>
          </a:prstGeom>
        </p:spPr>
        <p:txBody>
          <a:bodyPr vert="horz" lIns="91440" tIns="45720" rIns="91440" bIns="45720" numCol="1"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Comic Sans MS" panose="030F0702030302020204" pitchFamily="66" charset="0"/>
                <a:ea typeface="幼圆" panose="0201050906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bg1"/>
                </a:solidFill>
                <a:latin typeface="Comic Sans MS" panose="030F0702030302020204" pitchFamily="66" charset="0"/>
                <a:ea typeface="幼圆" panose="02010509060101010101" pitchFamily="49" charset="-122"/>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bg1"/>
                </a:solidFill>
                <a:latin typeface="Comic Sans MS" panose="030F0702030302020204" pitchFamily="66" charset="0"/>
                <a:ea typeface="幼圆" panose="02010509060101010101" pitchFamily="49" charset="-122"/>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Comic Sans MS" panose="030F0702030302020204" pitchFamily="66" charset="0"/>
                <a:ea typeface="幼圆" panose="02010509060101010101" pitchFamily="49" charset="-122"/>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Comic Sans MS" panose="030F0702030302020204" pitchFamily="66" charset="0"/>
                <a:ea typeface="幼圆" panose="02010509060101010101" pitchFamily="49"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3200" dirty="0"/>
              <a:t>原始材料</a:t>
            </a:r>
            <a:endParaRPr lang="en-US" altLang="zh-CN" sz="3200" dirty="0"/>
          </a:p>
        </p:txBody>
      </p:sp>
      <p:sp>
        <p:nvSpPr>
          <p:cNvPr id="19" name="内容占位符 2">
            <a:extLst>
              <a:ext uri="{FF2B5EF4-FFF2-40B4-BE49-F238E27FC236}">
                <a16:creationId xmlns:a16="http://schemas.microsoft.com/office/drawing/2014/main" id="{DA19AF86-72F8-DCED-C97D-8A3A90520307}"/>
              </a:ext>
            </a:extLst>
          </p:cNvPr>
          <p:cNvSpPr txBox="1">
            <a:spLocks/>
          </p:cNvSpPr>
          <p:nvPr/>
        </p:nvSpPr>
        <p:spPr>
          <a:xfrm>
            <a:off x="8062959" y="1924701"/>
            <a:ext cx="1882140" cy="545368"/>
          </a:xfrm>
          <a:prstGeom prst="rect">
            <a:avLst/>
          </a:prstGeom>
        </p:spPr>
        <p:txBody>
          <a:bodyPr vert="horz" lIns="91440" tIns="45720" rIns="91440" bIns="45720" numCol="1"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Comic Sans MS" panose="030F0702030302020204" pitchFamily="66" charset="0"/>
                <a:ea typeface="幼圆" panose="0201050906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bg1"/>
                </a:solidFill>
                <a:latin typeface="Comic Sans MS" panose="030F0702030302020204" pitchFamily="66" charset="0"/>
                <a:ea typeface="幼圆" panose="02010509060101010101" pitchFamily="49" charset="-122"/>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bg1"/>
                </a:solidFill>
                <a:latin typeface="Comic Sans MS" panose="030F0702030302020204" pitchFamily="66" charset="0"/>
                <a:ea typeface="幼圆" panose="02010509060101010101" pitchFamily="49" charset="-122"/>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Comic Sans MS" panose="030F0702030302020204" pitchFamily="66" charset="0"/>
                <a:ea typeface="幼圆" panose="02010509060101010101" pitchFamily="49" charset="-122"/>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Comic Sans MS" panose="030F0702030302020204" pitchFamily="66" charset="0"/>
                <a:ea typeface="幼圆" panose="02010509060101010101" pitchFamily="49"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3200" dirty="0"/>
              <a:t>概念</a:t>
            </a:r>
            <a:endParaRPr lang="en-US" altLang="zh-CN" sz="3200" dirty="0"/>
          </a:p>
        </p:txBody>
      </p:sp>
      <p:sp>
        <p:nvSpPr>
          <p:cNvPr id="20" name="内容占位符 2">
            <a:extLst>
              <a:ext uri="{FF2B5EF4-FFF2-40B4-BE49-F238E27FC236}">
                <a16:creationId xmlns:a16="http://schemas.microsoft.com/office/drawing/2014/main" id="{1986F3A1-71F3-636B-6618-6BB1AA7FD15B}"/>
              </a:ext>
            </a:extLst>
          </p:cNvPr>
          <p:cNvSpPr txBox="1">
            <a:spLocks/>
          </p:cNvSpPr>
          <p:nvPr/>
        </p:nvSpPr>
        <p:spPr>
          <a:xfrm>
            <a:off x="4683941" y="5924986"/>
            <a:ext cx="2772681" cy="545368"/>
          </a:xfrm>
          <a:prstGeom prst="rect">
            <a:avLst/>
          </a:prstGeom>
        </p:spPr>
        <p:txBody>
          <a:bodyPr vert="horz" lIns="91440" tIns="45720" rIns="91440" bIns="45720" numCol="1"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Comic Sans MS" panose="030F0702030302020204" pitchFamily="66" charset="0"/>
                <a:ea typeface="幼圆" panose="02010509060101010101" pitchFamily="49"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bg1"/>
                </a:solidFill>
                <a:latin typeface="Comic Sans MS" panose="030F0702030302020204" pitchFamily="66" charset="0"/>
                <a:ea typeface="幼圆" panose="02010509060101010101" pitchFamily="49" charset="-122"/>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bg1"/>
                </a:solidFill>
                <a:latin typeface="Comic Sans MS" panose="030F0702030302020204" pitchFamily="66" charset="0"/>
                <a:ea typeface="幼圆" panose="02010509060101010101" pitchFamily="49" charset="-122"/>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Comic Sans MS" panose="030F0702030302020204" pitchFamily="66" charset="0"/>
                <a:ea typeface="幼圆" panose="02010509060101010101" pitchFamily="49" charset="-122"/>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bg1"/>
                </a:solidFill>
                <a:latin typeface="Comic Sans MS" panose="030F0702030302020204" pitchFamily="66" charset="0"/>
                <a:ea typeface="幼圆" panose="02010509060101010101" pitchFamily="49"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3200" dirty="0"/>
              <a:t>压缩</a:t>
            </a:r>
            <a:r>
              <a:rPr lang="en-US" altLang="zh-CN" sz="3200" dirty="0"/>
              <a:t>57</a:t>
            </a:r>
            <a:r>
              <a:rPr lang="zh-CN" altLang="en-US" sz="3200" dirty="0"/>
              <a:t>万倍</a:t>
            </a:r>
            <a:endParaRPr lang="en-US" altLang="zh-CN" sz="3200" dirty="0"/>
          </a:p>
        </p:txBody>
      </p:sp>
      <p:sp>
        <p:nvSpPr>
          <p:cNvPr id="21" name="标题 1">
            <a:extLst>
              <a:ext uri="{FF2B5EF4-FFF2-40B4-BE49-F238E27FC236}">
                <a16:creationId xmlns:a16="http://schemas.microsoft.com/office/drawing/2014/main" id="{1F331F28-D6CC-4465-C3CD-7D37190A801F}"/>
              </a:ext>
            </a:extLst>
          </p:cNvPr>
          <p:cNvSpPr>
            <a:spLocks noGrp="1"/>
          </p:cNvSpPr>
          <p:nvPr>
            <p:ph type="title"/>
          </p:nvPr>
        </p:nvSpPr>
        <p:spPr>
          <a:xfrm>
            <a:off x="838200" y="365125"/>
            <a:ext cx="10515600" cy="1325563"/>
          </a:xfrm>
        </p:spPr>
        <p:txBody>
          <a:bodyPr/>
          <a:lstStyle/>
          <a:p>
            <a:r>
              <a:rPr lang="zh-CN" altLang="en-US" dirty="0"/>
              <a:t>不科学抽象：造梗</a:t>
            </a:r>
          </a:p>
        </p:txBody>
      </p:sp>
    </p:spTree>
    <p:extLst>
      <p:ext uri="{BB962C8B-B14F-4D97-AF65-F5344CB8AC3E}">
        <p14:creationId xmlns:p14="http://schemas.microsoft.com/office/powerpoint/2010/main" val="227559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C60CEC-B194-906F-B1C1-42C1E18107FD}"/>
              </a:ext>
            </a:extLst>
          </p:cNvPr>
          <p:cNvSpPr>
            <a:spLocks noGrp="1"/>
          </p:cNvSpPr>
          <p:nvPr>
            <p:ph type="title"/>
          </p:nvPr>
        </p:nvSpPr>
        <p:spPr/>
        <p:txBody>
          <a:bodyPr/>
          <a:lstStyle/>
          <a:p>
            <a:r>
              <a:rPr lang="zh-CN" altLang="en-US" dirty="0"/>
              <a:t>科学抽象</a:t>
            </a:r>
          </a:p>
        </p:txBody>
      </p:sp>
      <p:sp>
        <p:nvSpPr>
          <p:cNvPr id="3" name="内容占位符 2">
            <a:extLst>
              <a:ext uri="{FF2B5EF4-FFF2-40B4-BE49-F238E27FC236}">
                <a16:creationId xmlns:a16="http://schemas.microsoft.com/office/drawing/2014/main" id="{3380B030-6EB2-EF33-BA0A-BD18096B3A7C}"/>
              </a:ext>
            </a:extLst>
          </p:cNvPr>
          <p:cNvSpPr>
            <a:spLocks noGrp="1"/>
          </p:cNvSpPr>
          <p:nvPr>
            <p:ph idx="1"/>
          </p:nvPr>
        </p:nvSpPr>
        <p:spPr/>
        <p:txBody>
          <a:bodyPr/>
          <a:lstStyle/>
          <a:p>
            <a:r>
              <a:rPr lang="zh-CN" altLang="en-US" dirty="0"/>
              <a:t>将包含知识的原材料简单罗列在一起，是无法让人理解的</a:t>
            </a:r>
            <a:endParaRPr lang="en-US" altLang="zh-CN" dirty="0"/>
          </a:p>
          <a:p>
            <a:r>
              <a:rPr lang="zh-CN" altLang="en-US" dirty="0"/>
              <a:t>为了让别人接受你的知识，必须首先进行</a:t>
            </a:r>
            <a:r>
              <a:rPr lang="zh-CN" altLang="en-US" dirty="0">
                <a:solidFill>
                  <a:srgbClr val="FFFF00"/>
                </a:solidFill>
              </a:rPr>
              <a:t>科学抽象</a:t>
            </a:r>
            <a:endParaRPr lang="en-US" altLang="zh-CN" dirty="0">
              <a:solidFill>
                <a:srgbClr val="FFFF00"/>
              </a:solidFill>
            </a:endParaRPr>
          </a:p>
          <a:p>
            <a:r>
              <a:rPr lang="zh-CN" altLang="en-US" dirty="0"/>
              <a:t>为科学抽象恰当地</a:t>
            </a:r>
            <a:r>
              <a:rPr lang="zh-CN" altLang="en-US" dirty="0">
                <a:solidFill>
                  <a:srgbClr val="FFFF00"/>
                </a:solidFill>
              </a:rPr>
              <a:t>命名</a:t>
            </a:r>
            <a:r>
              <a:rPr lang="zh-CN" altLang="en-US" dirty="0"/>
              <a:t>，就获得了</a:t>
            </a:r>
            <a:r>
              <a:rPr lang="zh-CN" altLang="en-US" dirty="0">
                <a:solidFill>
                  <a:srgbClr val="FFFF00"/>
                </a:solidFill>
              </a:rPr>
              <a:t>概念</a:t>
            </a:r>
            <a:endParaRPr lang="en-US" altLang="zh-CN" dirty="0">
              <a:solidFill>
                <a:srgbClr val="FFFF00"/>
              </a:solidFill>
            </a:endParaRPr>
          </a:p>
          <a:p>
            <a:r>
              <a:rPr lang="zh-CN" altLang="en-US" dirty="0"/>
              <a:t>倒逼你对信息进行整理、归纳、提炼，才是智力活动！</a:t>
            </a:r>
            <a:endParaRPr lang="en-US" altLang="zh-CN" dirty="0"/>
          </a:p>
          <a:p>
            <a:endParaRPr lang="en-US" altLang="zh-CN" dirty="0"/>
          </a:p>
          <a:p>
            <a:r>
              <a:rPr lang="zh-CN" altLang="en-US" dirty="0"/>
              <a:t>交流中，受益更多的是讲述者</a:t>
            </a:r>
            <a:endParaRPr lang="en-US" altLang="zh-CN" dirty="0"/>
          </a:p>
          <a:p>
            <a:pPr lvl="1"/>
            <a:r>
              <a:rPr lang="zh-CN" altLang="en-US" dirty="0"/>
              <a:t>因为讲述者被迫进行抽象</a:t>
            </a:r>
          </a:p>
          <a:p>
            <a:endParaRPr lang="zh-CN" altLang="en-US" dirty="0"/>
          </a:p>
        </p:txBody>
      </p:sp>
    </p:spTree>
    <p:extLst>
      <p:ext uri="{BB962C8B-B14F-4D97-AF65-F5344CB8AC3E}">
        <p14:creationId xmlns:p14="http://schemas.microsoft.com/office/powerpoint/2010/main" val="963968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9DB1A3-36CE-CBD4-B9CB-6971F6127005}"/>
              </a:ext>
            </a:extLst>
          </p:cNvPr>
          <p:cNvSpPr>
            <a:spLocks noGrp="1"/>
          </p:cNvSpPr>
          <p:nvPr>
            <p:ph type="title"/>
          </p:nvPr>
        </p:nvSpPr>
        <p:spPr/>
        <p:txBody>
          <a:bodyPr/>
          <a:lstStyle/>
          <a:p>
            <a:r>
              <a:rPr lang="zh-CN" altLang="en-US" dirty="0"/>
              <a:t>小结</a:t>
            </a:r>
          </a:p>
        </p:txBody>
      </p:sp>
      <p:sp>
        <p:nvSpPr>
          <p:cNvPr id="3" name="内容占位符 2">
            <a:extLst>
              <a:ext uri="{FF2B5EF4-FFF2-40B4-BE49-F238E27FC236}">
                <a16:creationId xmlns:a16="http://schemas.microsoft.com/office/drawing/2014/main" id="{98515A83-A08D-71F2-2A07-92A60739653A}"/>
              </a:ext>
            </a:extLst>
          </p:cNvPr>
          <p:cNvSpPr>
            <a:spLocks noGrp="1"/>
          </p:cNvSpPr>
          <p:nvPr>
            <p:ph idx="1"/>
          </p:nvPr>
        </p:nvSpPr>
        <p:spPr/>
        <p:txBody>
          <a:bodyPr/>
          <a:lstStyle/>
          <a:p>
            <a:pPr marL="0" indent="0">
              <a:buNone/>
            </a:pPr>
            <a:r>
              <a:rPr lang="zh-CN" altLang="en-US" dirty="0"/>
              <a:t>回顾从人类文明发展到研究生制度的历史，希望你</a:t>
            </a:r>
            <a:endParaRPr lang="en-US" altLang="zh-CN" dirty="0"/>
          </a:p>
          <a:p>
            <a:r>
              <a:rPr lang="zh-CN" altLang="en-US" dirty="0"/>
              <a:t>意识到科研工作者传道的使命</a:t>
            </a:r>
            <a:endParaRPr lang="en-US" altLang="zh-CN" dirty="0"/>
          </a:p>
          <a:p>
            <a:r>
              <a:rPr lang="zh-CN" altLang="en-US" dirty="0"/>
              <a:t>意识到科学抽象的重要意义</a:t>
            </a:r>
            <a:endParaRPr lang="en-US" altLang="zh-CN" dirty="0"/>
          </a:p>
          <a:p>
            <a:endParaRPr lang="en-US" altLang="zh-CN" dirty="0"/>
          </a:p>
          <a:p>
            <a:pPr marL="0" indent="0">
              <a:buNone/>
            </a:pPr>
            <a:r>
              <a:rPr lang="zh-CN" altLang="en-US" dirty="0"/>
              <a:t>学位论文写作的意义：</a:t>
            </a:r>
            <a:endParaRPr lang="en-US" altLang="zh-CN" dirty="0"/>
          </a:p>
          <a:p>
            <a:pPr lvl="1"/>
            <a:r>
              <a:rPr lang="zh-CN" altLang="en-US" dirty="0"/>
              <a:t>把自己的工作成果理解清楚</a:t>
            </a:r>
            <a:endParaRPr lang="en-US" altLang="zh-CN" dirty="0"/>
          </a:p>
          <a:p>
            <a:pPr lvl="1"/>
            <a:r>
              <a:rPr lang="zh-CN" altLang="en-US" dirty="0"/>
              <a:t>把自己的工作成果保留下来</a:t>
            </a:r>
            <a:endParaRPr lang="en-US" altLang="zh-CN" dirty="0"/>
          </a:p>
          <a:p>
            <a:pPr lvl="1"/>
            <a:r>
              <a:rPr lang="zh-CN" altLang="en-US" dirty="0"/>
              <a:t>把自己的工作成果传播出去</a:t>
            </a:r>
            <a:endParaRPr lang="en-US" altLang="zh-CN" dirty="0"/>
          </a:p>
        </p:txBody>
      </p:sp>
    </p:spTree>
    <p:extLst>
      <p:ext uri="{BB962C8B-B14F-4D97-AF65-F5344CB8AC3E}">
        <p14:creationId xmlns:p14="http://schemas.microsoft.com/office/powerpoint/2010/main" val="1690782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7791EDC-3C77-7F5B-6B49-D0C842189FB2}"/>
              </a:ext>
            </a:extLst>
          </p:cNvPr>
          <p:cNvSpPr>
            <a:spLocks noGrp="1"/>
          </p:cNvSpPr>
          <p:nvPr>
            <p:ph type="title"/>
          </p:nvPr>
        </p:nvSpPr>
        <p:spPr/>
        <p:txBody>
          <a:bodyPr/>
          <a:lstStyle/>
          <a:p>
            <a:r>
              <a:rPr lang="zh-CN" altLang="en-US" dirty="0"/>
              <a:t>研究的品味</a:t>
            </a:r>
          </a:p>
        </p:txBody>
      </p:sp>
      <p:sp>
        <p:nvSpPr>
          <p:cNvPr id="5" name="文本占位符 4">
            <a:extLst>
              <a:ext uri="{FF2B5EF4-FFF2-40B4-BE49-F238E27FC236}">
                <a16:creationId xmlns:a16="http://schemas.microsoft.com/office/drawing/2014/main" id="{188A38A0-57E7-2FAA-87AE-71468886A3AD}"/>
              </a:ext>
            </a:extLst>
          </p:cNvPr>
          <p:cNvSpPr>
            <a:spLocks noGrp="1"/>
          </p:cNvSpPr>
          <p:nvPr>
            <p:ph type="body" idx="1"/>
          </p:nvPr>
        </p:nvSpPr>
        <p:spPr/>
        <p:txBody>
          <a:bodyPr/>
          <a:lstStyle/>
          <a:p>
            <a:r>
              <a:rPr lang="zh-CN" altLang="en-US" dirty="0"/>
              <a:t>知道要做什么</a:t>
            </a:r>
          </a:p>
        </p:txBody>
      </p:sp>
    </p:spTree>
    <p:extLst>
      <p:ext uri="{BB962C8B-B14F-4D97-AF65-F5344CB8AC3E}">
        <p14:creationId xmlns:p14="http://schemas.microsoft.com/office/powerpoint/2010/main" val="1636108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CE7DD-8E2B-91E2-0230-7877A3414539}"/>
              </a:ext>
            </a:extLst>
          </p:cNvPr>
          <p:cNvSpPr>
            <a:spLocks noGrp="1"/>
          </p:cNvSpPr>
          <p:nvPr>
            <p:ph type="title"/>
          </p:nvPr>
        </p:nvSpPr>
        <p:spPr/>
        <p:txBody>
          <a:bodyPr/>
          <a:lstStyle/>
          <a:p>
            <a:r>
              <a:rPr lang="zh-CN" altLang="en-US" dirty="0"/>
              <a:t>错误认知 </a:t>
            </a:r>
            <a:r>
              <a:rPr lang="en-US" altLang="zh-CN" dirty="0"/>
              <a:t>1</a:t>
            </a:r>
            <a:endParaRPr lang="zh-CN" altLang="en-US" dirty="0"/>
          </a:p>
        </p:txBody>
      </p:sp>
      <p:sp>
        <p:nvSpPr>
          <p:cNvPr id="3" name="内容占位符 2">
            <a:extLst>
              <a:ext uri="{FF2B5EF4-FFF2-40B4-BE49-F238E27FC236}">
                <a16:creationId xmlns:a16="http://schemas.microsoft.com/office/drawing/2014/main" id="{6D9857EC-A51B-C87B-3F2E-BC9AE344572A}"/>
              </a:ext>
            </a:extLst>
          </p:cNvPr>
          <p:cNvSpPr>
            <a:spLocks noGrp="1"/>
          </p:cNvSpPr>
          <p:nvPr>
            <p:ph idx="1"/>
          </p:nvPr>
        </p:nvSpPr>
        <p:spPr/>
        <p:txBody>
          <a:bodyPr/>
          <a:lstStyle/>
          <a:p>
            <a:pPr marL="0" indent="0">
              <a:buNone/>
            </a:pPr>
            <a:r>
              <a:rPr lang="zh-CN" altLang="en-US" b="1" dirty="0"/>
              <a:t>经验主义陷阱</a:t>
            </a:r>
            <a:r>
              <a:rPr lang="zh-CN" altLang="en-US" dirty="0"/>
              <a:t>：重直接经验，轻间接经验</a:t>
            </a:r>
            <a:endParaRPr lang="en-US" altLang="zh-CN" dirty="0"/>
          </a:p>
          <a:p>
            <a:pPr marL="0" indent="0">
              <a:buNone/>
            </a:pPr>
            <a:r>
              <a:rPr lang="en-US" altLang="zh-CN" dirty="0"/>
              <a:t>	</a:t>
            </a:r>
          </a:p>
          <a:p>
            <a:pPr marL="0" indent="0">
              <a:buNone/>
            </a:pPr>
            <a:endParaRPr lang="en-US" altLang="zh-CN" dirty="0"/>
          </a:p>
          <a:p>
            <a:pPr marL="0" indent="0">
              <a:buNone/>
            </a:pPr>
            <a:endParaRPr lang="en-US" altLang="zh-CN" dirty="0"/>
          </a:p>
          <a:p>
            <a:pPr marL="0" indent="0">
              <a:buNone/>
            </a:pPr>
            <a:r>
              <a:rPr lang="zh-CN" altLang="en-US" dirty="0"/>
              <a:t>错误的价值认知</a:t>
            </a:r>
            <a:endParaRPr lang="en-US" altLang="zh-CN" dirty="0"/>
          </a:p>
          <a:p>
            <a:pPr lvl="1"/>
            <a:r>
              <a:rPr lang="zh-CN" altLang="en-US" dirty="0"/>
              <a:t>把实验看作是科研的一切</a:t>
            </a:r>
            <a:endParaRPr lang="en-US" altLang="zh-CN" dirty="0"/>
          </a:p>
          <a:p>
            <a:pPr lvl="1"/>
            <a:r>
              <a:rPr lang="zh-CN" altLang="en-US" dirty="0"/>
              <a:t>投入大量时间参与工程项目</a:t>
            </a:r>
            <a:endParaRPr lang="en-US" altLang="zh-CN" dirty="0"/>
          </a:p>
          <a:p>
            <a:pPr lvl="1"/>
            <a:r>
              <a:rPr lang="zh-CN" altLang="en-US" dirty="0"/>
              <a:t>学生毕业，成果淘汰</a:t>
            </a:r>
            <a:r>
              <a:rPr lang="en-US" altLang="zh-CN" dirty="0"/>
              <a:t>/</a:t>
            </a:r>
            <a:r>
              <a:rPr lang="zh-CN" altLang="en-US" dirty="0"/>
              <a:t>遗失</a:t>
            </a:r>
            <a:r>
              <a:rPr lang="en-US" altLang="zh-CN" dirty="0"/>
              <a:t>/</a:t>
            </a:r>
            <a:r>
              <a:rPr lang="zh-CN" altLang="en-US" dirty="0"/>
              <a:t>脱维</a:t>
            </a:r>
            <a:endParaRPr lang="en-US" altLang="zh-CN" dirty="0"/>
          </a:p>
          <a:p>
            <a:pPr lvl="1"/>
            <a:r>
              <a:rPr lang="zh-CN" altLang="en-US" dirty="0"/>
              <a:t>什么都没留下</a:t>
            </a:r>
            <a:r>
              <a:rPr lang="en-US" altLang="zh-CN" dirty="0"/>
              <a:t>...</a:t>
            </a:r>
            <a:endParaRPr lang="zh-CN" altLang="en-US" dirty="0"/>
          </a:p>
        </p:txBody>
      </p:sp>
      <p:sp>
        <p:nvSpPr>
          <p:cNvPr id="4" name="内容占位符 2">
            <a:extLst>
              <a:ext uri="{FF2B5EF4-FFF2-40B4-BE49-F238E27FC236}">
                <a16:creationId xmlns:a16="http://schemas.microsoft.com/office/drawing/2014/main" id="{F92A74AD-31D4-6CF8-C15F-486DBC57259E}"/>
              </a:ext>
            </a:extLst>
          </p:cNvPr>
          <p:cNvSpPr txBox="1">
            <a:spLocks/>
          </p:cNvSpPr>
          <p:nvPr/>
        </p:nvSpPr>
        <p:spPr>
          <a:xfrm>
            <a:off x="6291072" y="4090220"/>
            <a:ext cx="4852416" cy="16147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dirty="0"/>
              <a:t>从导师视角：</a:t>
            </a:r>
            <a:endParaRPr lang="en-US" altLang="zh-CN" dirty="0"/>
          </a:p>
          <a:p>
            <a:pPr lvl="1"/>
            <a:r>
              <a:rPr lang="zh-CN" altLang="en-US" dirty="0"/>
              <a:t>学生干活尚可，文章又不会写</a:t>
            </a:r>
            <a:endParaRPr lang="en-US" altLang="zh-CN" dirty="0"/>
          </a:p>
          <a:p>
            <a:pPr lvl="1"/>
            <a:r>
              <a:rPr lang="zh-CN" altLang="en-US" dirty="0"/>
              <a:t>有那个功夫训练写作，还不如早点把活干完</a:t>
            </a:r>
            <a:endParaRPr lang="en-US" altLang="zh-CN" dirty="0"/>
          </a:p>
        </p:txBody>
      </p:sp>
    </p:spTree>
    <p:extLst>
      <p:ext uri="{BB962C8B-B14F-4D97-AF65-F5344CB8AC3E}">
        <p14:creationId xmlns:p14="http://schemas.microsoft.com/office/powerpoint/2010/main" val="3874892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7EA1D-607E-E41A-7786-2C9A006BF43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64A20D1-FFD3-8449-46FD-CB501D88C63C}"/>
              </a:ext>
            </a:extLst>
          </p:cNvPr>
          <p:cNvSpPr>
            <a:spLocks noGrp="1"/>
          </p:cNvSpPr>
          <p:nvPr>
            <p:ph type="title"/>
          </p:nvPr>
        </p:nvSpPr>
        <p:spPr/>
        <p:txBody>
          <a:bodyPr/>
          <a:lstStyle/>
          <a:p>
            <a:r>
              <a:rPr lang="zh-CN" altLang="en-US" dirty="0"/>
              <a:t>错误认知 </a:t>
            </a:r>
            <a:r>
              <a:rPr lang="en-US" altLang="zh-CN" dirty="0"/>
              <a:t>2</a:t>
            </a:r>
            <a:endParaRPr lang="zh-CN" altLang="en-US" dirty="0"/>
          </a:p>
        </p:txBody>
      </p:sp>
      <p:sp>
        <p:nvSpPr>
          <p:cNvPr id="3" name="内容占位符 2">
            <a:extLst>
              <a:ext uri="{FF2B5EF4-FFF2-40B4-BE49-F238E27FC236}">
                <a16:creationId xmlns:a16="http://schemas.microsoft.com/office/drawing/2014/main" id="{507D4EC0-B47A-A645-2F6E-444ABCDADA8E}"/>
              </a:ext>
            </a:extLst>
          </p:cNvPr>
          <p:cNvSpPr>
            <a:spLocks noGrp="1"/>
          </p:cNvSpPr>
          <p:nvPr>
            <p:ph idx="1"/>
          </p:nvPr>
        </p:nvSpPr>
        <p:spPr/>
        <p:txBody>
          <a:bodyPr/>
          <a:lstStyle/>
          <a:p>
            <a:pPr marL="0" indent="0">
              <a:buNone/>
            </a:pPr>
            <a:r>
              <a:rPr lang="zh-CN" altLang="en-US" b="1" dirty="0"/>
              <a:t>工作量证明（</a:t>
            </a:r>
            <a:r>
              <a:rPr lang="en-US" altLang="zh-CN" b="1" dirty="0" err="1"/>
              <a:t>PoW</a:t>
            </a:r>
            <a:r>
              <a:rPr lang="zh-CN" altLang="en-US" b="1" dirty="0"/>
              <a:t>）陷阱</a:t>
            </a:r>
            <a:r>
              <a:rPr lang="zh-CN" altLang="en-US" dirty="0"/>
              <a:t>：“老板你看，我真的认真工作了”</a:t>
            </a:r>
            <a:endParaRPr lang="en-US" altLang="zh-CN" dirty="0"/>
          </a:p>
          <a:p>
            <a:pPr marL="0" indent="0">
              <a:buNone/>
            </a:pPr>
            <a:endParaRPr lang="en-US" altLang="zh-CN" dirty="0"/>
          </a:p>
          <a:p>
            <a:pPr marL="0" indent="0">
              <a:buNone/>
            </a:pPr>
            <a:r>
              <a:rPr lang="zh-CN" altLang="en-US" dirty="0"/>
              <a:t>错误的身份认知</a:t>
            </a:r>
            <a:endParaRPr lang="en-US" altLang="zh-CN" dirty="0"/>
          </a:p>
          <a:p>
            <a:pPr lvl="1"/>
            <a:r>
              <a:rPr lang="zh-CN" altLang="en-US" dirty="0"/>
              <a:t>把师生关系看作劳资关系</a:t>
            </a:r>
            <a:endParaRPr lang="en-US" altLang="zh-CN" dirty="0"/>
          </a:p>
          <a:p>
            <a:pPr lvl="1"/>
            <a:r>
              <a:rPr lang="zh-CN" altLang="en-US" dirty="0"/>
              <a:t>把研究看作计件劳动</a:t>
            </a:r>
            <a:endParaRPr lang="en-US" altLang="zh-CN" dirty="0"/>
          </a:p>
          <a:p>
            <a:pPr marL="0" indent="0">
              <a:buNone/>
            </a:pPr>
            <a:r>
              <a:rPr lang="zh-CN" altLang="en-US" dirty="0"/>
              <a:t>错误的目标认知</a:t>
            </a:r>
            <a:endParaRPr lang="en-US" altLang="zh-CN" dirty="0"/>
          </a:p>
          <a:p>
            <a:pPr lvl="1"/>
            <a:r>
              <a:rPr lang="zh-CN" altLang="en-US" dirty="0"/>
              <a:t>把论文看作技术文档：“读研期间，我一共做过这些”</a:t>
            </a:r>
            <a:endParaRPr lang="en-US" altLang="zh-CN" dirty="0"/>
          </a:p>
          <a:p>
            <a:pPr lvl="1"/>
            <a:r>
              <a:rPr lang="zh-CN" altLang="en-US" dirty="0"/>
              <a:t>把论文看作工作汇报：“我干了这么多活，总该够格毕业了吧”</a:t>
            </a:r>
            <a:endParaRPr lang="en-US" altLang="zh-CN" dirty="0"/>
          </a:p>
        </p:txBody>
      </p:sp>
    </p:spTree>
    <p:extLst>
      <p:ext uri="{BB962C8B-B14F-4D97-AF65-F5344CB8AC3E}">
        <p14:creationId xmlns:p14="http://schemas.microsoft.com/office/powerpoint/2010/main" val="3140936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D9295-59CC-1340-9A08-800F0E6DDC0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817CA39-713E-0567-04D9-64EE99D5076D}"/>
              </a:ext>
            </a:extLst>
          </p:cNvPr>
          <p:cNvSpPr>
            <a:spLocks noGrp="1"/>
          </p:cNvSpPr>
          <p:nvPr>
            <p:ph type="title"/>
          </p:nvPr>
        </p:nvSpPr>
        <p:spPr/>
        <p:txBody>
          <a:bodyPr/>
          <a:lstStyle/>
          <a:p>
            <a:r>
              <a:rPr lang="zh-CN" altLang="en-US" dirty="0"/>
              <a:t>错误认知 </a:t>
            </a:r>
            <a:r>
              <a:rPr lang="en-US" altLang="zh-CN" dirty="0"/>
              <a:t>3</a:t>
            </a:r>
            <a:endParaRPr lang="zh-CN" altLang="en-US" dirty="0"/>
          </a:p>
        </p:txBody>
      </p:sp>
      <p:sp>
        <p:nvSpPr>
          <p:cNvPr id="3" name="内容占位符 2">
            <a:extLst>
              <a:ext uri="{FF2B5EF4-FFF2-40B4-BE49-F238E27FC236}">
                <a16:creationId xmlns:a16="http://schemas.microsoft.com/office/drawing/2014/main" id="{143966D8-C64F-980F-983C-DFF4C2CD0884}"/>
              </a:ext>
            </a:extLst>
          </p:cNvPr>
          <p:cNvSpPr>
            <a:spLocks noGrp="1"/>
          </p:cNvSpPr>
          <p:nvPr>
            <p:ph idx="1"/>
          </p:nvPr>
        </p:nvSpPr>
        <p:spPr/>
        <p:txBody>
          <a:bodyPr/>
          <a:lstStyle/>
          <a:p>
            <a:pPr marL="0" indent="0">
              <a:buNone/>
            </a:pPr>
            <a:r>
              <a:rPr lang="zh-CN" altLang="en-US" b="1" dirty="0"/>
              <a:t>明厨亮灶陷阱</a:t>
            </a:r>
            <a:r>
              <a:rPr lang="zh-CN" altLang="en-US" dirty="0"/>
              <a:t>：把研究的曲折历程一五一十地记录下来</a:t>
            </a:r>
            <a:endParaRPr lang="en-US" altLang="zh-CN" dirty="0"/>
          </a:p>
          <a:p>
            <a:pPr marL="0" indent="0">
              <a:buNone/>
            </a:pPr>
            <a:endParaRPr lang="en-US" altLang="zh-CN" dirty="0"/>
          </a:p>
          <a:p>
            <a:pPr marL="0" indent="0">
              <a:buNone/>
            </a:pPr>
            <a:r>
              <a:rPr lang="zh-CN" altLang="en-US" dirty="0"/>
              <a:t>错误的读者认知</a:t>
            </a:r>
            <a:endParaRPr lang="en-US" altLang="zh-CN" dirty="0"/>
          </a:p>
          <a:p>
            <a:pPr lvl="1"/>
            <a:r>
              <a:rPr lang="zh-CN" altLang="en-US" dirty="0"/>
              <a:t>误认为自己在坚守“诚实守信”原则</a:t>
            </a:r>
            <a:endParaRPr lang="en-US" altLang="zh-CN" dirty="0"/>
          </a:p>
          <a:p>
            <a:pPr lvl="1"/>
            <a:r>
              <a:rPr lang="zh-CN" altLang="en-US" dirty="0"/>
              <a:t>把读者看作观摩科研生活的游客</a:t>
            </a:r>
            <a:endParaRPr lang="en-US" altLang="zh-CN" dirty="0"/>
          </a:p>
          <a:p>
            <a:pPr lvl="1"/>
            <a:endParaRPr lang="en-US" altLang="zh-CN" dirty="0"/>
          </a:p>
        </p:txBody>
      </p:sp>
    </p:spTree>
    <p:extLst>
      <p:ext uri="{BB962C8B-B14F-4D97-AF65-F5344CB8AC3E}">
        <p14:creationId xmlns:p14="http://schemas.microsoft.com/office/powerpoint/2010/main" val="753900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FCE187-083E-5E4B-7761-A190067BABB4}"/>
              </a:ext>
            </a:extLst>
          </p:cNvPr>
          <p:cNvSpPr>
            <a:spLocks noGrp="1"/>
          </p:cNvSpPr>
          <p:nvPr>
            <p:ph type="title"/>
          </p:nvPr>
        </p:nvSpPr>
        <p:spPr/>
        <p:txBody>
          <a:bodyPr/>
          <a:lstStyle/>
          <a:p>
            <a:r>
              <a:rPr lang="zh-CN" altLang="en-US" dirty="0"/>
              <a:t>错误认知 </a:t>
            </a:r>
            <a:r>
              <a:rPr lang="en-US" altLang="zh-CN" dirty="0"/>
              <a:t>4</a:t>
            </a:r>
            <a:endParaRPr lang="zh-CN" altLang="en-US" dirty="0"/>
          </a:p>
        </p:txBody>
      </p:sp>
      <p:sp>
        <p:nvSpPr>
          <p:cNvPr id="3" name="内容占位符 2">
            <a:extLst>
              <a:ext uri="{FF2B5EF4-FFF2-40B4-BE49-F238E27FC236}">
                <a16:creationId xmlns:a16="http://schemas.microsoft.com/office/drawing/2014/main" id="{B601335A-6C50-C728-307C-32AD28ECBAD2}"/>
              </a:ext>
            </a:extLst>
          </p:cNvPr>
          <p:cNvSpPr>
            <a:spLocks noGrp="1"/>
          </p:cNvSpPr>
          <p:nvPr>
            <p:ph idx="1"/>
          </p:nvPr>
        </p:nvSpPr>
        <p:spPr/>
        <p:txBody>
          <a:bodyPr/>
          <a:lstStyle/>
          <a:p>
            <a:pPr marL="0" indent="0">
              <a:buNone/>
            </a:pPr>
            <a:r>
              <a:rPr lang="zh-CN" altLang="en-US" b="1" dirty="0"/>
              <a:t>坚壁高墙陷阱</a:t>
            </a:r>
            <a:r>
              <a:rPr lang="zh-CN" altLang="en-US" dirty="0"/>
              <a:t>：“看不懂的才是高大上”</a:t>
            </a:r>
            <a:endParaRPr lang="en-US" altLang="zh-CN" dirty="0"/>
          </a:p>
          <a:p>
            <a:pPr marL="0" indent="0">
              <a:buNone/>
            </a:pPr>
            <a:endParaRPr lang="en-US" altLang="zh-CN" dirty="0"/>
          </a:p>
          <a:p>
            <a:pPr marL="0" indent="0">
              <a:buNone/>
            </a:pPr>
            <a:r>
              <a:rPr lang="zh-CN" altLang="en-US" dirty="0"/>
              <a:t>错误的学术品味</a:t>
            </a:r>
            <a:endParaRPr lang="en-US" altLang="zh-CN" dirty="0"/>
          </a:p>
          <a:p>
            <a:pPr lvl="1"/>
            <a:r>
              <a:rPr lang="zh-CN" altLang="en-US" dirty="0"/>
              <a:t>繁杂的图表</a:t>
            </a:r>
            <a:endParaRPr lang="en-US" altLang="zh-CN" dirty="0"/>
          </a:p>
          <a:p>
            <a:pPr lvl="1"/>
            <a:r>
              <a:rPr lang="zh-CN" altLang="en-US" dirty="0"/>
              <a:t>艰深的公式</a:t>
            </a:r>
            <a:endParaRPr lang="en-US" altLang="zh-CN" dirty="0"/>
          </a:p>
          <a:p>
            <a:pPr lvl="1"/>
            <a:r>
              <a:rPr lang="zh-CN" altLang="en-US" dirty="0"/>
              <a:t>玄而莫测的术语</a:t>
            </a:r>
            <a:endParaRPr lang="en-US" altLang="zh-CN" dirty="0"/>
          </a:p>
          <a:p>
            <a:pPr marL="0" indent="0">
              <a:buNone/>
            </a:pPr>
            <a:r>
              <a:rPr lang="zh-CN" altLang="en-US" dirty="0"/>
              <a:t>对自己的工作价值缺乏自信</a:t>
            </a:r>
            <a:endParaRPr lang="en-US" altLang="zh-CN" dirty="0"/>
          </a:p>
        </p:txBody>
      </p:sp>
    </p:spTree>
    <p:extLst>
      <p:ext uri="{BB962C8B-B14F-4D97-AF65-F5344CB8AC3E}">
        <p14:creationId xmlns:p14="http://schemas.microsoft.com/office/powerpoint/2010/main" val="2590842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EF447-AD57-CC52-E62C-B86BFD75BC68}"/>
              </a:ext>
            </a:extLst>
          </p:cNvPr>
          <p:cNvSpPr>
            <a:spLocks noGrp="1"/>
          </p:cNvSpPr>
          <p:nvPr>
            <p:ph type="title"/>
          </p:nvPr>
        </p:nvSpPr>
        <p:spPr/>
        <p:txBody>
          <a:bodyPr/>
          <a:lstStyle/>
          <a:p>
            <a:r>
              <a:rPr lang="zh-CN" altLang="en-US" dirty="0"/>
              <a:t>好的学术品位</a:t>
            </a:r>
          </a:p>
        </p:txBody>
      </p:sp>
      <p:sp>
        <p:nvSpPr>
          <p:cNvPr id="3" name="内容占位符 2">
            <a:extLst>
              <a:ext uri="{FF2B5EF4-FFF2-40B4-BE49-F238E27FC236}">
                <a16:creationId xmlns:a16="http://schemas.microsoft.com/office/drawing/2014/main" id="{3F5C15CC-DE6C-65CD-2DEF-DE8F14331CC1}"/>
              </a:ext>
            </a:extLst>
          </p:cNvPr>
          <p:cNvSpPr>
            <a:spLocks noGrp="1"/>
          </p:cNvSpPr>
          <p:nvPr>
            <p:ph idx="1"/>
          </p:nvPr>
        </p:nvSpPr>
        <p:spPr/>
        <p:txBody>
          <a:bodyPr/>
          <a:lstStyle/>
          <a:p>
            <a:pPr marL="0" indent="0" algn="ctr">
              <a:buNone/>
            </a:pPr>
            <a:r>
              <a:rPr lang="zh-CN" altLang="en-US" sz="4800" b="1" dirty="0"/>
              <a:t>服务于传道的使命</a:t>
            </a:r>
            <a:endParaRPr lang="en-US" altLang="zh-CN" b="1" dirty="0"/>
          </a:p>
          <a:p>
            <a:endParaRPr lang="en-US" altLang="zh-CN" dirty="0"/>
          </a:p>
          <a:p>
            <a:pPr marL="0" indent="0">
              <a:buNone/>
            </a:pPr>
            <a:r>
              <a:rPr lang="zh-CN" altLang="en-US" dirty="0"/>
              <a:t>我们的追求：</a:t>
            </a:r>
            <a:endParaRPr lang="en-US" altLang="zh-CN" dirty="0"/>
          </a:p>
          <a:p>
            <a:pPr lvl="1"/>
            <a:r>
              <a:rPr lang="zh-CN" altLang="en-US" dirty="0"/>
              <a:t>经过良好梳理、总结的经验诀窍</a:t>
            </a:r>
            <a:endParaRPr lang="en-US" altLang="zh-CN" dirty="0"/>
          </a:p>
          <a:p>
            <a:pPr lvl="1"/>
            <a:r>
              <a:rPr lang="zh-CN" altLang="en-US" dirty="0"/>
              <a:t>逻辑完整、明确、有价值的研究问题</a:t>
            </a:r>
            <a:endParaRPr lang="en-US" altLang="zh-CN" dirty="0"/>
          </a:p>
          <a:p>
            <a:pPr lvl="1"/>
            <a:r>
              <a:rPr lang="zh-CN" altLang="en-US" dirty="0"/>
              <a:t>令同行感兴趣的内容创意</a:t>
            </a:r>
            <a:endParaRPr lang="en-US" altLang="zh-CN" dirty="0"/>
          </a:p>
          <a:p>
            <a:pPr lvl="1"/>
            <a:r>
              <a:rPr lang="zh-CN" altLang="en-US" dirty="0"/>
              <a:t>易于理解接受的表述</a:t>
            </a:r>
            <a:endParaRPr lang="en-US" altLang="zh-CN" dirty="0"/>
          </a:p>
          <a:p>
            <a:r>
              <a:rPr lang="zh-CN" altLang="en-US" dirty="0"/>
              <a:t>我们服务于学术共同体，工作受同行评价！</a:t>
            </a:r>
            <a:endParaRPr lang="en-US" altLang="zh-CN" dirty="0"/>
          </a:p>
          <a:p>
            <a:endParaRPr lang="zh-CN" altLang="en-US" dirty="0"/>
          </a:p>
        </p:txBody>
      </p:sp>
    </p:spTree>
    <p:extLst>
      <p:ext uri="{BB962C8B-B14F-4D97-AF65-F5344CB8AC3E}">
        <p14:creationId xmlns:p14="http://schemas.microsoft.com/office/powerpoint/2010/main" val="332758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4A5868-76D8-E8EF-559D-33766E2D2FDD}"/>
              </a:ext>
            </a:extLst>
          </p:cNvPr>
          <p:cNvSpPr>
            <a:spLocks noGrp="1"/>
          </p:cNvSpPr>
          <p:nvPr>
            <p:ph type="title"/>
          </p:nvPr>
        </p:nvSpPr>
        <p:spPr/>
        <p:txBody>
          <a:bodyPr/>
          <a:lstStyle/>
          <a:p>
            <a:r>
              <a:rPr lang="zh-CN" altLang="en-US" dirty="0"/>
              <a:t>好的品味：约束</a:t>
            </a:r>
          </a:p>
        </p:txBody>
      </p:sp>
      <p:sp>
        <p:nvSpPr>
          <p:cNvPr id="3" name="内容占位符 2">
            <a:extLst>
              <a:ext uri="{FF2B5EF4-FFF2-40B4-BE49-F238E27FC236}">
                <a16:creationId xmlns:a16="http://schemas.microsoft.com/office/drawing/2014/main" id="{68CA948D-7AA3-FB3C-D9F3-9CFAF34B09A1}"/>
              </a:ext>
            </a:extLst>
          </p:cNvPr>
          <p:cNvSpPr>
            <a:spLocks noGrp="1"/>
          </p:cNvSpPr>
          <p:nvPr>
            <p:ph idx="1"/>
          </p:nvPr>
        </p:nvSpPr>
        <p:spPr/>
        <p:txBody>
          <a:bodyPr/>
          <a:lstStyle/>
          <a:p>
            <a:pPr marL="0" indent="0">
              <a:buNone/>
            </a:pPr>
            <a:r>
              <a:rPr lang="zh-CN" altLang="en-US" dirty="0"/>
              <a:t>科学研究是一项创造性活动，但学术自由≠肆意妄为！</a:t>
            </a:r>
            <a:endParaRPr lang="en-US" altLang="zh-CN" dirty="0"/>
          </a:p>
          <a:p>
            <a:pPr marL="514350" indent="-514350">
              <a:buFont typeface="+mj-lt"/>
              <a:buAutoNum type="arabicPeriod"/>
            </a:pPr>
            <a:r>
              <a:rPr lang="zh-CN" altLang="en-US" dirty="0"/>
              <a:t>遵守各项要求、规章、制度</a:t>
            </a:r>
            <a:endParaRPr lang="en-US" altLang="zh-CN" dirty="0"/>
          </a:p>
          <a:p>
            <a:pPr marL="514350" indent="-514350">
              <a:buFont typeface="+mj-lt"/>
              <a:buAutoNum type="arabicPeriod"/>
            </a:pPr>
            <a:r>
              <a:rPr lang="zh-CN" altLang="en-US" dirty="0"/>
              <a:t>尊重科学共同体惯用术语、范式、标准</a:t>
            </a:r>
            <a:endParaRPr lang="en-US" altLang="zh-CN" b="1" dirty="0"/>
          </a:p>
          <a:p>
            <a:pPr marL="514350" indent="-514350">
              <a:buFont typeface="+mj-lt"/>
              <a:buAutoNum type="arabicPeriod"/>
            </a:pPr>
            <a:r>
              <a:rPr lang="zh-CN" altLang="en-US" dirty="0"/>
              <a:t>研究内容系统、延续、聚焦</a:t>
            </a:r>
            <a:endParaRPr lang="en-US" altLang="zh-CN" dirty="0"/>
          </a:p>
          <a:p>
            <a:pPr marL="514350" indent="-514350">
              <a:buFont typeface="+mj-lt"/>
              <a:buAutoNum type="arabicPeriod"/>
            </a:pPr>
            <a:r>
              <a:rPr lang="zh-CN" altLang="en-US" dirty="0"/>
              <a:t>具有价值，</a:t>
            </a:r>
            <a:r>
              <a:rPr lang="zh-CN" altLang="en-US" dirty="0">
                <a:solidFill>
                  <a:srgbClr val="FFFF00"/>
                </a:solidFill>
              </a:rPr>
              <a:t>利国利民</a:t>
            </a:r>
            <a:endParaRPr lang="en-US" altLang="zh-CN" dirty="0">
              <a:solidFill>
                <a:srgbClr val="FFFF00"/>
              </a:solidFill>
            </a:endParaRPr>
          </a:p>
          <a:p>
            <a:endParaRPr lang="zh-CN" altLang="en-US" dirty="0"/>
          </a:p>
        </p:txBody>
      </p:sp>
    </p:spTree>
    <p:extLst>
      <p:ext uri="{BB962C8B-B14F-4D97-AF65-F5344CB8AC3E}">
        <p14:creationId xmlns:p14="http://schemas.microsoft.com/office/powerpoint/2010/main" val="1041800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274203-0D4A-12AB-DE30-CC1D23943884}"/>
              </a:ext>
            </a:extLst>
          </p:cNvPr>
          <p:cNvSpPr>
            <a:spLocks noGrp="1"/>
          </p:cNvSpPr>
          <p:nvPr>
            <p:ph type="title"/>
          </p:nvPr>
        </p:nvSpPr>
        <p:spPr/>
        <p:txBody>
          <a:bodyPr/>
          <a:lstStyle/>
          <a:p>
            <a:r>
              <a:rPr lang="zh-CN" altLang="en-US" dirty="0"/>
              <a:t>我们的写作教育</a:t>
            </a:r>
          </a:p>
        </p:txBody>
      </p:sp>
      <p:sp>
        <p:nvSpPr>
          <p:cNvPr id="3" name="内容占位符 2">
            <a:extLst>
              <a:ext uri="{FF2B5EF4-FFF2-40B4-BE49-F238E27FC236}">
                <a16:creationId xmlns:a16="http://schemas.microsoft.com/office/drawing/2014/main" id="{3A6EEABF-A704-1D98-DF6B-5236962C5CB7}"/>
              </a:ext>
            </a:extLst>
          </p:cNvPr>
          <p:cNvSpPr>
            <a:spLocks noGrp="1"/>
          </p:cNvSpPr>
          <p:nvPr>
            <p:ph idx="1"/>
          </p:nvPr>
        </p:nvSpPr>
        <p:spPr>
          <a:xfrm>
            <a:off x="1240536" y="1825625"/>
            <a:ext cx="3130296" cy="4351338"/>
          </a:xfrm>
        </p:spPr>
        <p:txBody>
          <a:bodyPr/>
          <a:lstStyle/>
          <a:p>
            <a:pPr marL="0" indent="0">
              <a:buNone/>
            </a:pPr>
            <a:r>
              <a:rPr lang="zh-CN" altLang="en-US" dirty="0"/>
              <a:t>通识教育阶段</a:t>
            </a:r>
            <a:endParaRPr lang="en-US" altLang="zh-CN" dirty="0"/>
          </a:p>
          <a:p>
            <a:pPr lvl="1"/>
            <a:r>
              <a:rPr lang="zh-CN" altLang="en-US" dirty="0"/>
              <a:t>语文议论文</a:t>
            </a:r>
            <a:endParaRPr lang="en-US" altLang="zh-CN" dirty="0"/>
          </a:p>
          <a:p>
            <a:pPr lvl="1"/>
            <a:r>
              <a:rPr lang="zh-CN" altLang="en-US" dirty="0"/>
              <a:t>英语三段论</a:t>
            </a:r>
            <a:endParaRPr lang="en-US" altLang="zh-CN" dirty="0"/>
          </a:p>
          <a:p>
            <a:pPr marL="0" indent="0">
              <a:buNone/>
            </a:pPr>
            <a:r>
              <a:rPr lang="zh-CN" altLang="en-US" dirty="0"/>
              <a:t>本科阶段</a:t>
            </a:r>
            <a:endParaRPr lang="en-US" altLang="zh-CN" dirty="0"/>
          </a:p>
          <a:p>
            <a:pPr lvl="1"/>
            <a:r>
              <a:rPr lang="zh-CN" altLang="en-US" dirty="0"/>
              <a:t>实验报告</a:t>
            </a:r>
            <a:endParaRPr lang="en-US" altLang="zh-CN" dirty="0"/>
          </a:p>
          <a:p>
            <a:pPr lvl="1"/>
            <a:r>
              <a:rPr lang="zh-CN" altLang="en-US" dirty="0"/>
              <a:t>课程设计报告</a:t>
            </a:r>
            <a:endParaRPr lang="en-US" altLang="zh-CN" dirty="0"/>
          </a:p>
          <a:p>
            <a:pPr lvl="1"/>
            <a:r>
              <a:rPr lang="zh-CN" altLang="en-US" dirty="0"/>
              <a:t>毕业论文</a:t>
            </a:r>
            <a:endParaRPr lang="en-US" altLang="zh-CN" dirty="0"/>
          </a:p>
          <a:p>
            <a:pPr marL="0" indent="0">
              <a:buNone/>
            </a:pPr>
            <a:r>
              <a:rPr lang="zh-CN" altLang="en-US" dirty="0"/>
              <a:t>研究生阶段</a:t>
            </a:r>
            <a:endParaRPr lang="en-US" altLang="zh-CN" dirty="0"/>
          </a:p>
          <a:p>
            <a:pPr lvl="1"/>
            <a:r>
              <a:rPr lang="zh-CN" altLang="en-US" dirty="0"/>
              <a:t>学术论文</a:t>
            </a:r>
            <a:endParaRPr lang="en-US" altLang="zh-CN" dirty="0"/>
          </a:p>
          <a:p>
            <a:pPr lvl="1"/>
            <a:r>
              <a:rPr lang="zh-CN" altLang="en-US" dirty="0">
                <a:solidFill>
                  <a:srgbClr val="FFFF00"/>
                </a:solidFill>
              </a:rPr>
              <a:t>学位论文</a:t>
            </a:r>
          </a:p>
        </p:txBody>
      </p:sp>
      <p:sp>
        <p:nvSpPr>
          <p:cNvPr id="4" name="箭头: 下 3">
            <a:extLst>
              <a:ext uri="{FF2B5EF4-FFF2-40B4-BE49-F238E27FC236}">
                <a16:creationId xmlns:a16="http://schemas.microsoft.com/office/drawing/2014/main" id="{34D21875-6ED4-274B-8D21-E817FE7D4EB6}"/>
              </a:ext>
            </a:extLst>
          </p:cNvPr>
          <p:cNvSpPr/>
          <p:nvPr/>
        </p:nvSpPr>
        <p:spPr>
          <a:xfrm>
            <a:off x="914400" y="1871472"/>
            <a:ext cx="304800" cy="421233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内容占位符 2">
            <a:extLst>
              <a:ext uri="{FF2B5EF4-FFF2-40B4-BE49-F238E27FC236}">
                <a16:creationId xmlns:a16="http://schemas.microsoft.com/office/drawing/2014/main" id="{A50AB7E0-725A-864C-4663-94EAA2C1FC6E}"/>
              </a:ext>
            </a:extLst>
          </p:cNvPr>
          <p:cNvSpPr txBox="1">
            <a:spLocks/>
          </p:cNvSpPr>
          <p:nvPr/>
        </p:nvSpPr>
        <p:spPr>
          <a:xfrm>
            <a:off x="4373879" y="2410841"/>
            <a:ext cx="5792585" cy="545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mic Sans MS" panose="030F0702030302020204" pitchFamily="66" charset="0"/>
              <a:buChar char="«"/>
            </a:pPr>
            <a:r>
              <a:rPr lang="zh-CN" altLang="en-US" dirty="0"/>
              <a:t>时间久远，早都忘了</a:t>
            </a:r>
          </a:p>
        </p:txBody>
      </p:sp>
      <p:sp>
        <p:nvSpPr>
          <p:cNvPr id="6" name="内容占位符 2">
            <a:extLst>
              <a:ext uri="{FF2B5EF4-FFF2-40B4-BE49-F238E27FC236}">
                <a16:creationId xmlns:a16="http://schemas.microsoft.com/office/drawing/2014/main" id="{9A9A130A-CD62-9EF2-5609-E3739E1EF167}"/>
              </a:ext>
            </a:extLst>
          </p:cNvPr>
          <p:cNvSpPr txBox="1">
            <a:spLocks/>
          </p:cNvSpPr>
          <p:nvPr/>
        </p:nvSpPr>
        <p:spPr>
          <a:xfrm>
            <a:off x="4373880" y="3684905"/>
            <a:ext cx="5416296" cy="545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mic Sans MS" panose="030F0702030302020204" pitchFamily="66" charset="0"/>
              <a:buChar char="«"/>
            </a:pPr>
            <a:r>
              <a:rPr lang="zh-CN" altLang="en-US" dirty="0">
                <a:solidFill>
                  <a:schemeClr val="accent2"/>
                </a:solidFill>
              </a:rPr>
              <a:t>工作量证明性质</a:t>
            </a:r>
            <a:r>
              <a:rPr lang="zh-CN" altLang="en-US" dirty="0"/>
              <a:t>，无质量要求</a:t>
            </a:r>
          </a:p>
        </p:txBody>
      </p:sp>
      <p:sp>
        <p:nvSpPr>
          <p:cNvPr id="7" name="内容占位符 2">
            <a:extLst>
              <a:ext uri="{FF2B5EF4-FFF2-40B4-BE49-F238E27FC236}">
                <a16:creationId xmlns:a16="http://schemas.microsoft.com/office/drawing/2014/main" id="{32C9DF36-DD6B-3252-AD36-1056856B7752}"/>
              </a:ext>
            </a:extLst>
          </p:cNvPr>
          <p:cNvSpPr txBox="1">
            <a:spLocks/>
          </p:cNvSpPr>
          <p:nvPr/>
        </p:nvSpPr>
        <p:spPr>
          <a:xfrm>
            <a:off x="4373880" y="4355465"/>
            <a:ext cx="5416296" cy="545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mic Sans MS" panose="030F0702030302020204" pitchFamily="66" charset="0"/>
              <a:buChar char="«"/>
            </a:pPr>
            <a:r>
              <a:rPr lang="zh-CN" altLang="en-US" dirty="0"/>
              <a:t>近乎于无质量要求</a:t>
            </a:r>
          </a:p>
        </p:txBody>
      </p:sp>
      <p:sp>
        <p:nvSpPr>
          <p:cNvPr id="8" name="内容占位符 2">
            <a:extLst>
              <a:ext uri="{FF2B5EF4-FFF2-40B4-BE49-F238E27FC236}">
                <a16:creationId xmlns:a16="http://schemas.microsoft.com/office/drawing/2014/main" id="{912E5ED7-4FEA-C3A6-E831-003EFC779DD3}"/>
              </a:ext>
            </a:extLst>
          </p:cNvPr>
          <p:cNvSpPr txBox="1">
            <a:spLocks/>
          </p:cNvSpPr>
          <p:nvPr/>
        </p:nvSpPr>
        <p:spPr>
          <a:xfrm>
            <a:off x="4373880" y="5184521"/>
            <a:ext cx="5416296" cy="545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mic Sans MS" panose="030F0702030302020204" pitchFamily="66" charset="0"/>
              <a:buChar char="«"/>
            </a:pPr>
            <a:r>
              <a:rPr lang="zh-CN" altLang="en-US" dirty="0"/>
              <a:t>不必须</a:t>
            </a:r>
            <a:r>
              <a:rPr lang="en-US" altLang="zh-CN" dirty="0"/>
              <a:t>/</a:t>
            </a:r>
            <a:r>
              <a:rPr lang="zh-CN" altLang="en-US" dirty="0"/>
              <a:t>有团队代劳</a:t>
            </a:r>
          </a:p>
        </p:txBody>
      </p:sp>
      <p:sp>
        <p:nvSpPr>
          <p:cNvPr id="9" name="内容占位符 2">
            <a:extLst>
              <a:ext uri="{FF2B5EF4-FFF2-40B4-BE49-F238E27FC236}">
                <a16:creationId xmlns:a16="http://schemas.microsoft.com/office/drawing/2014/main" id="{07FA2D8F-F1F3-4D0E-47A0-C85194A65A7A}"/>
              </a:ext>
            </a:extLst>
          </p:cNvPr>
          <p:cNvSpPr txBox="1">
            <a:spLocks/>
          </p:cNvSpPr>
          <p:nvPr/>
        </p:nvSpPr>
        <p:spPr>
          <a:xfrm>
            <a:off x="4373880" y="5653913"/>
            <a:ext cx="5416296" cy="545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mic Sans MS" panose="030F0702030302020204" pitchFamily="66" charset="0"/>
              <a:buChar char="«"/>
            </a:pPr>
            <a:r>
              <a:rPr lang="zh-CN" altLang="en-US" dirty="0">
                <a:solidFill>
                  <a:srgbClr val="FFFF00"/>
                </a:solidFill>
              </a:rPr>
              <a:t>首次面对高质量科技写作挑战</a:t>
            </a:r>
          </a:p>
        </p:txBody>
      </p:sp>
    </p:spTree>
    <p:extLst>
      <p:ext uri="{BB962C8B-B14F-4D97-AF65-F5344CB8AC3E}">
        <p14:creationId xmlns:p14="http://schemas.microsoft.com/office/powerpoint/2010/main" val="1749494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EF447-AD57-CC52-E62C-B86BFD75BC68}"/>
              </a:ext>
            </a:extLst>
          </p:cNvPr>
          <p:cNvSpPr>
            <a:spLocks noGrp="1"/>
          </p:cNvSpPr>
          <p:nvPr>
            <p:ph type="title"/>
          </p:nvPr>
        </p:nvSpPr>
        <p:spPr/>
        <p:txBody>
          <a:bodyPr/>
          <a:lstStyle/>
          <a:p>
            <a:r>
              <a:rPr lang="zh-CN" altLang="en-US" dirty="0"/>
              <a:t>好的品位：惊喜</a:t>
            </a:r>
          </a:p>
        </p:txBody>
      </p:sp>
      <p:sp>
        <p:nvSpPr>
          <p:cNvPr id="3" name="内容占位符 2">
            <a:extLst>
              <a:ext uri="{FF2B5EF4-FFF2-40B4-BE49-F238E27FC236}">
                <a16:creationId xmlns:a16="http://schemas.microsoft.com/office/drawing/2014/main" id="{3F5C15CC-DE6C-65CD-2DEF-DE8F14331CC1}"/>
              </a:ext>
            </a:extLst>
          </p:cNvPr>
          <p:cNvSpPr>
            <a:spLocks noGrp="1"/>
          </p:cNvSpPr>
          <p:nvPr>
            <p:ph idx="1"/>
          </p:nvPr>
        </p:nvSpPr>
        <p:spPr/>
        <p:txBody>
          <a:bodyPr/>
          <a:lstStyle/>
          <a:p>
            <a:pPr marL="0" indent="0">
              <a:buNone/>
            </a:pPr>
            <a:r>
              <a:rPr lang="zh-CN" altLang="en-US" dirty="0"/>
              <a:t>学术的根本价值在于给读者以惊喜（</a:t>
            </a:r>
            <a:r>
              <a:rPr lang="zh-CN" altLang="en-US" dirty="0">
                <a:solidFill>
                  <a:srgbClr val="FFFF00"/>
                </a:solidFill>
              </a:rPr>
              <a:t>外来知识输入</a:t>
            </a:r>
            <a:r>
              <a:rPr lang="zh-CN" altLang="en-US" dirty="0"/>
              <a:t>）</a:t>
            </a:r>
            <a:endParaRPr lang="en-US" altLang="zh-CN" dirty="0"/>
          </a:p>
          <a:p>
            <a:pPr marL="0" indent="0">
              <a:buNone/>
            </a:pPr>
            <a:endParaRPr lang="en-US" altLang="zh-CN" dirty="0"/>
          </a:p>
          <a:p>
            <a:r>
              <a:rPr lang="zh-CN" altLang="en-US" b="1" dirty="0"/>
              <a:t>教育性：</a:t>
            </a:r>
            <a:r>
              <a:rPr lang="zh-CN" altLang="en-US" dirty="0"/>
              <a:t>好的学术“</a:t>
            </a:r>
            <a:r>
              <a:rPr lang="zh-CN" altLang="en-US" dirty="0">
                <a:solidFill>
                  <a:srgbClr val="FFFF00"/>
                </a:solidFill>
              </a:rPr>
              <a:t>学到了</a:t>
            </a:r>
            <a:r>
              <a:rPr lang="zh-CN" altLang="en-US" dirty="0"/>
              <a:t>”，烂的学术“知道了”。</a:t>
            </a:r>
            <a:endParaRPr lang="en-US" altLang="zh-CN" dirty="0"/>
          </a:p>
          <a:p>
            <a:pPr lvl="1"/>
            <a:r>
              <a:rPr lang="zh-CN" altLang="en-US" dirty="0"/>
              <a:t>发掘尘封的知识；</a:t>
            </a:r>
            <a:endParaRPr lang="en-US" altLang="zh-CN" dirty="0"/>
          </a:p>
          <a:p>
            <a:pPr lvl="1"/>
            <a:r>
              <a:rPr lang="zh-CN" altLang="en-US" dirty="0"/>
              <a:t>迁移其他领域的知识；</a:t>
            </a:r>
            <a:endParaRPr lang="en-US" altLang="zh-CN" dirty="0"/>
          </a:p>
          <a:p>
            <a:pPr lvl="1"/>
            <a:r>
              <a:rPr lang="zh-CN" altLang="en-US" dirty="0"/>
              <a:t>打破原有的错误知识。</a:t>
            </a:r>
            <a:endParaRPr lang="en-US" altLang="zh-CN" dirty="0"/>
          </a:p>
          <a:p>
            <a:r>
              <a:rPr lang="zh-CN" altLang="en-US" b="1" dirty="0"/>
              <a:t>新颖性：</a:t>
            </a:r>
            <a:r>
              <a:rPr lang="zh-CN" altLang="en-US" dirty="0"/>
              <a:t>思路清奇，</a:t>
            </a:r>
            <a:r>
              <a:rPr lang="zh-CN" altLang="en-US" dirty="0">
                <a:solidFill>
                  <a:srgbClr val="FFFF00"/>
                </a:solidFill>
              </a:rPr>
              <a:t>与众不同</a:t>
            </a:r>
            <a:r>
              <a:rPr lang="zh-CN" altLang="en-US" dirty="0"/>
              <a:t>。</a:t>
            </a:r>
            <a:endParaRPr lang="en-US" altLang="zh-CN" dirty="0"/>
          </a:p>
          <a:p>
            <a:pPr lvl="1"/>
            <a:r>
              <a:rPr lang="zh-CN" altLang="en-US" dirty="0"/>
              <a:t>永远不浪费时间去做一眼看透的工作；</a:t>
            </a:r>
            <a:endParaRPr lang="en-US" altLang="zh-CN" dirty="0"/>
          </a:p>
          <a:p>
            <a:pPr lvl="1"/>
            <a:r>
              <a:rPr lang="zh-CN" altLang="en-US" dirty="0"/>
              <a:t>保持叛逆，尝试把每个工作的思路反转。</a:t>
            </a:r>
          </a:p>
        </p:txBody>
      </p:sp>
    </p:spTree>
    <p:extLst>
      <p:ext uri="{BB962C8B-B14F-4D97-AF65-F5344CB8AC3E}">
        <p14:creationId xmlns:p14="http://schemas.microsoft.com/office/powerpoint/2010/main" val="3289996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8821E-7E01-9A29-9A1C-77605C55B012}"/>
              </a:ext>
            </a:extLst>
          </p:cNvPr>
          <p:cNvSpPr>
            <a:spLocks noGrp="1"/>
          </p:cNvSpPr>
          <p:nvPr>
            <p:ph type="title"/>
          </p:nvPr>
        </p:nvSpPr>
        <p:spPr/>
        <p:txBody>
          <a:bodyPr/>
          <a:lstStyle/>
          <a:p>
            <a:r>
              <a:rPr lang="zh-CN" altLang="en-US" dirty="0"/>
              <a:t>好的品味：低复杂度</a:t>
            </a:r>
          </a:p>
        </p:txBody>
      </p:sp>
      <p:sp>
        <p:nvSpPr>
          <p:cNvPr id="3" name="内容占位符 2">
            <a:extLst>
              <a:ext uri="{FF2B5EF4-FFF2-40B4-BE49-F238E27FC236}">
                <a16:creationId xmlns:a16="http://schemas.microsoft.com/office/drawing/2014/main" id="{91C012BC-E30B-CD67-92BA-24AFDDE49FB7}"/>
              </a:ext>
            </a:extLst>
          </p:cNvPr>
          <p:cNvSpPr>
            <a:spLocks noGrp="1"/>
          </p:cNvSpPr>
          <p:nvPr>
            <p:ph idx="1"/>
          </p:nvPr>
        </p:nvSpPr>
        <p:spPr/>
        <p:txBody>
          <a:bodyPr/>
          <a:lstStyle/>
          <a:p>
            <a:r>
              <a:rPr lang="zh-CN" altLang="en-US" dirty="0"/>
              <a:t>核心明确</a:t>
            </a:r>
            <a:endParaRPr lang="en-US" altLang="zh-CN" dirty="0"/>
          </a:p>
          <a:p>
            <a:pPr lvl="1"/>
            <a:r>
              <a:rPr lang="zh-CN" altLang="en-US" dirty="0"/>
              <a:t>不是一大堆观点，而是单个鲜明的观点</a:t>
            </a:r>
            <a:endParaRPr lang="en-US" altLang="zh-CN" dirty="0"/>
          </a:p>
          <a:p>
            <a:pPr lvl="2"/>
            <a:r>
              <a:rPr lang="zh-CN" altLang="en-US" dirty="0"/>
              <a:t>例：反对过度编程。</a:t>
            </a:r>
            <a:endParaRPr lang="en-US" altLang="zh-CN" dirty="0"/>
          </a:p>
          <a:p>
            <a:r>
              <a:rPr lang="zh-CN" altLang="en-US" dirty="0"/>
              <a:t>概念清晰</a:t>
            </a:r>
            <a:endParaRPr lang="en-US" altLang="zh-CN" dirty="0"/>
          </a:p>
          <a:p>
            <a:pPr lvl="1"/>
            <a:r>
              <a:rPr lang="zh-CN" altLang="en-US" dirty="0"/>
              <a:t>选用恰当的术语定义，范畴厘定清楚，</a:t>
            </a:r>
            <a:r>
              <a:rPr lang="zh-CN" altLang="en-US" dirty="0">
                <a:solidFill>
                  <a:srgbClr val="FFFF00"/>
                </a:solidFill>
              </a:rPr>
              <a:t>适当命名</a:t>
            </a:r>
            <a:endParaRPr lang="en-US" altLang="zh-CN" dirty="0">
              <a:solidFill>
                <a:srgbClr val="FFFF00"/>
              </a:solidFill>
            </a:endParaRPr>
          </a:p>
          <a:p>
            <a:pPr lvl="2"/>
            <a:r>
              <a:rPr lang="zh-CN" altLang="en-US" dirty="0"/>
              <a:t>例：分形计算系统</a:t>
            </a:r>
            <a:r>
              <a:rPr lang="en-US" altLang="zh-CN" dirty="0"/>
              <a:t>——</a:t>
            </a:r>
            <a:r>
              <a:rPr lang="zh-CN" altLang="en-US" dirty="0"/>
              <a:t>编程复杂性不随系统规模扩大而增长的计算系统。</a:t>
            </a:r>
            <a:endParaRPr lang="en-US" altLang="zh-CN" dirty="0"/>
          </a:p>
          <a:p>
            <a:pPr lvl="2"/>
            <a:r>
              <a:rPr lang="zh-CN" altLang="en-US" dirty="0"/>
              <a:t>工具：辩证法</a:t>
            </a:r>
            <a:endParaRPr lang="en-US" altLang="zh-CN" dirty="0"/>
          </a:p>
          <a:p>
            <a:r>
              <a:rPr lang="zh-CN" altLang="en-US" dirty="0"/>
              <a:t>表述简洁</a:t>
            </a:r>
            <a:endParaRPr lang="en-US" altLang="zh-CN" dirty="0"/>
          </a:p>
          <a:p>
            <a:pPr lvl="1"/>
            <a:r>
              <a:rPr lang="zh-CN" altLang="en-US" dirty="0"/>
              <a:t>术语、符号、制图、措辞，一律从简</a:t>
            </a:r>
            <a:endParaRPr lang="en-US" altLang="zh-CN" dirty="0"/>
          </a:p>
          <a:p>
            <a:pPr lvl="2"/>
            <a:r>
              <a:rPr lang="zh-CN" altLang="en-US" dirty="0"/>
              <a:t>工具：奥卡姆剃刀</a:t>
            </a:r>
            <a:endParaRPr lang="en-US" altLang="zh-CN" dirty="0"/>
          </a:p>
        </p:txBody>
      </p:sp>
    </p:spTree>
    <p:extLst>
      <p:ext uri="{BB962C8B-B14F-4D97-AF65-F5344CB8AC3E}">
        <p14:creationId xmlns:p14="http://schemas.microsoft.com/office/powerpoint/2010/main" val="4227233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内容占位符 2">
                <a:extLst>
                  <a:ext uri="{FF2B5EF4-FFF2-40B4-BE49-F238E27FC236}">
                    <a16:creationId xmlns:a16="http://schemas.microsoft.com/office/drawing/2014/main" id="{6AC98E85-3A48-7D1C-A811-4D358E358BD9}"/>
                  </a:ext>
                </a:extLst>
              </p:cNvPr>
              <p:cNvSpPr txBox="1">
                <a:spLocks/>
              </p:cNvSpPr>
              <p:nvPr/>
            </p:nvSpPr>
            <p:spPr>
              <a:xfrm>
                <a:off x="739524" y="2789248"/>
                <a:ext cx="10515600" cy="3512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 xmlns:m="http://schemas.openxmlformats.org/officeDocument/2006/math">
                    <m:r>
                      <a:rPr lang="zh-CN" altLang="en-US" sz="4800" i="1" dirty="0" smtClean="0">
                        <a:latin typeface="Cambria Math" panose="02040503050406030204" pitchFamily="18" charset="0"/>
                      </a:rPr>
                      <m:t>美</m:t>
                    </m:r>
                    <m:r>
                      <a:rPr lang="en-US" altLang="zh-CN" sz="4800" i="1" dirty="0">
                        <a:latin typeface="Cambria Math" panose="02040503050406030204" pitchFamily="18" charset="0"/>
                      </a:rPr>
                      <m:t>=</m:t>
                    </m:r>
                    <m:f>
                      <m:fPr>
                        <m:type m:val="skw"/>
                        <m:ctrlPr>
                          <a:rPr lang="en-US" altLang="zh-CN" sz="4800" i="1" dirty="0">
                            <a:latin typeface="Cambria Math" panose="02040503050406030204" pitchFamily="18" charset="0"/>
                          </a:rPr>
                        </m:ctrlPr>
                      </m:fPr>
                      <m:num>
                        <m:r>
                          <a:rPr lang="zh-CN" altLang="en-US" sz="4800" i="1" dirty="0">
                            <a:latin typeface="Cambria Math" panose="02040503050406030204" pitchFamily="18" charset="0"/>
                          </a:rPr>
                          <m:t>惊喜</m:t>
                        </m:r>
                      </m:num>
                      <m:den>
                        <m:r>
                          <a:rPr lang="zh-CN" altLang="en-US" sz="4800" i="1" dirty="0">
                            <a:latin typeface="Cambria Math" panose="02040503050406030204" pitchFamily="18" charset="0"/>
                          </a:rPr>
                          <m:t>复杂度</m:t>
                        </m:r>
                      </m:den>
                    </m:f>
                  </m:oMath>
                </a14:m>
                <a:r>
                  <a:rPr lang="zh-CN" altLang="en-US" sz="4800" dirty="0"/>
                  <a:t> </a:t>
                </a:r>
                <a:endParaRPr lang="en-US" altLang="zh-CN" sz="4800" dirty="0"/>
              </a:p>
              <a:p>
                <a:pPr marL="0" indent="0" algn="ctr">
                  <a:buNone/>
                </a:pPr>
                <a:endParaRPr lang="en-US" altLang="zh-CN" sz="4800" i="1" dirty="0">
                  <a:latin typeface="Cambria Math" panose="02040503050406030204" pitchFamily="18" charset="0"/>
                </a:endParaRPr>
              </a:p>
              <a:p>
                <a:pPr marL="0" indent="0" algn="ctr">
                  <a:buNone/>
                </a:pPr>
                <a14:m>
                  <m:oMath xmlns:m="http://schemas.openxmlformats.org/officeDocument/2006/math">
                    <m:r>
                      <a:rPr lang="zh-CN" altLang="en-US" sz="3600" i="1" dirty="0">
                        <a:latin typeface="Cambria Math" panose="02040503050406030204" pitchFamily="18" charset="0"/>
                      </a:rPr>
                      <m:t>（</m:t>
                    </m:r>
                  </m:oMath>
                </a14:m>
                <a:r>
                  <a:rPr lang="zh-CN" altLang="en-US" sz="3600" dirty="0"/>
                  <a:t>符合约束时）</a:t>
                </a:r>
              </a:p>
            </p:txBody>
          </p:sp>
        </mc:Choice>
        <mc:Fallback xmlns="">
          <p:sp>
            <p:nvSpPr>
              <p:cNvPr id="4" name="内容占位符 2">
                <a:extLst>
                  <a:ext uri="{FF2B5EF4-FFF2-40B4-BE49-F238E27FC236}">
                    <a16:creationId xmlns:a16="http://schemas.microsoft.com/office/drawing/2014/main" id="{6AC98E85-3A48-7D1C-A811-4D358E358BD9}"/>
                  </a:ext>
                </a:extLst>
              </p:cNvPr>
              <p:cNvSpPr txBox="1">
                <a:spLocks noRot="1" noChangeAspect="1" noMove="1" noResize="1" noEditPoints="1" noAdjustHandles="1" noChangeArrowheads="1" noChangeShapeType="1" noTextEdit="1"/>
              </p:cNvSpPr>
              <p:nvPr/>
            </p:nvSpPr>
            <p:spPr>
              <a:xfrm>
                <a:off x="739524" y="2789248"/>
                <a:ext cx="10515600" cy="3512875"/>
              </a:xfrm>
              <a:prstGeom prst="rect">
                <a:avLst/>
              </a:prstGeom>
              <a:blipFill>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42768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建立核心论点</a:t>
            </a:r>
          </a:p>
        </p:txBody>
      </p:sp>
      <p:sp>
        <p:nvSpPr>
          <p:cNvPr id="3" name="内容占位符 2">
            <a:extLst>
              <a:ext uri="{FF2B5EF4-FFF2-40B4-BE49-F238E27FC236}">
                <a16:creationId xmlns:a16="http://schemas.microsoft.com/office/drawing/2014/main" id="{F9B49327-78C0-8643-368B-91229A6F7C17}"/>
              </a:ext>
            </a:extLst>
          </p:cNvPr>
          <p:cNvSpPr>
            <a:spLocks noGrp="1"/>
          </p:cNvSpPr>
          <p:nvPr>
            <p:ph idx="1"/>
          </p:nvPr>
        </p:nvSpPr>
        <p:spPr/>
        <p:txBody>
          <a:bodyPr/>
          <a:lstStyle/>
          <a:p>
            <a:r>
              <a:rPr lang="zh-CN" altLang="en-US" dirty="0"/>
              <a:t>从实际工作出发，选择合适的论点</a:t>
            </a:r>
            <a:endParaRPr lang="en-US" altLang="zh-CN" dirty="0"/>
          </a:p>
          <a:p>
            <a:pPr lvl="1"/>
            <a:r>
              <a:rPr lang="zh-CN" altLang="en-US" b="1" dirty="0"/>
              <a:t>有意义：</a:t>
            </a:r>
            <a:r>
              <a:rPr lang="zh-CN" altLang="en-US" dirty="0"/>
              <a:t>接触→批判→建设</a:t>
            </a:r>
            <a:endParaRPr lang="en-US" altLang="zh-CN" dirty="0"/>
          </a:p>
          <a:p>
            <a:pPr lvl="1"/>
            <a:r>
              <a:rPr lang="zh-CN" altLang="en-US" b="1" dirty="0"/>
              <a:t>品味良好：</a:t>
            </a:r>
            <a:r>
              <a:rPr lang="zh-CN" altLang="en-US" dirty="0"/>
              <a:t>符合约束、给人惊喜、不复杂</a:t>
            </a:r>
            <a:endParaRPr lang="en-US" altLang="zh-CN" dirty="0"/>
          </a:p>
          <a:p>
            <a:pPr lvl="1"/>
            <a:r>
              <a:rPr lang="zh-CN" altLang="en-US" b="1" dirty="0"/>
              <a:t>发现的眼睛：</a:t>
            </a:r>
            <a:r>
              <a:rPr lang="zh-CN" altLang="en-US" dirty="0"/>
              <a:t>你习以为常的，可能正是别人不知道的！</a:t>
            </a:r>
            <a:endParaRPr lang="en-US" altLang="zh-CN" dirty="0"/>
          </a:p>
          <a:p>
            <a:r>
              <a:rPr lang="zh-CN" altLang="en-US" dirty="0"/>
              <a:t>聚焦于一个，删去次要的</a:t>
            </a:r>
            <a:endParaRPr lang="en-US" altLang="zh-CN" dirty="0"/>
          </a:p>
          <a:p>
            <a:endParaRPr lang="en-US" altLang="zh-CN" dirty="0"/>
          </a:p>
          <a:p>
            <a:r>
              <a:rPr lang="zh-CN" altLang="en-US" dirty="0"/>
              <a:t>真实案例</a:t>
            </a:r>
          </a:p>
        </p:txBody>
      </p:sp>
      <p:pic>
        <p:nvPicPr>
          <p:cNvPr id="5" name="图片 4">
            <a:extLst>
              <a:ext uri="{FF2B5EF4-FFF2-40B4-BE49-F238E27FC236}">
                <a16:creationId xmlns:a16="http://schemas.microsoft.com/office/drawing/2014/main" id="{52C405B3-04D7-D9E1-7104-F067532A9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995" y="4595134"/>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图片 6">
            <a:extLst>
              <a:ext uri="{FF2B5EF4-FFF2-40B4-BE49-F238E27FC236}">
                <a16:creationId xmlns:a16="http://schemas.microsoft.com/office/drawing/2014/main" id="{172BFA00-D233-FA91-8C5C-F724E31C8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6471" y="4595625"/>
            <a:ext cx="707923" cy="7079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39516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案例</a:t>
            </a:r>
            <a:r>
              <a:rPr lang="en-US" altLang="zh-CN" dirty="0"/>
              <a:t>1</a:t>
            </a:r>
            <a:endParaRPr lang="zh-CN" altLang="en-US" dirty="0"/>
          </a:p>
        </p:txBody>
      </p:sp>
      <p:pic>
        <p:nvPicPr>
          <p:cNvPr id="5" name="图片 4">
            <a:extLst>
              <a:ext uri="{FF2B5EF4-FFF2-40B4-BE49-F238E27FC236}">
                <a16:creationId xmlns:a16="http://schemas.microsoft.com/office/drawing/2014/main" id="{52C405B3-04D7-D9E1-7104-F067532A9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63" y="1774661"/>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7">
            <a:extLst>
              <a:ext uri="{FF2B5EF4-FFF2-40B4-BE49-F238E27FC236}">
                <a16:creationId xmlns:a16="http://schemas.microsoft.com/office/drawing/2014/main" id="{18AC485B-81CB-1C74-5431-B1AB5873403C}"/>
              </a:ext>
            </a:extLst>
          </p:cNvPr>
          <p:cNvPicPr>
            <a:picLocks noChangeAspect="1"/>
          </p:cNvPicPr>
          <p:nvPr/>
        </p:nvPicPr>
        <p:blipFill rotWithShape="1">
          <a:blip r:embed="rId3"/>
          <a:srcRect l="7035" r="8557" b="43809"/>
          <a:stretch/>
        </p:blipFill>
        <p:spPr>
          <a:xfrm>
            <a:off x="10645386" y="2483075"/>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矩形: 圆角 8">
            <a:extLst>
              <a:ext uri="{FF2B5EF4-FFF2-40B4-BE49-F238E27FC236}">
                <a16:creationId xmlns:a16="http://schemas.microsoft.com/office/drawing/2014/main" id="{409CE7B2-C595-B109-1ACD-8BCC3C07EC7A}"/>
              </a:ext>
            </a:extLst>
          </p:cNvPr>
          <p:cNvSpPr/>
          <p:nvPr/>
        </p:nvSpPr>
        <p:spPr>
          <a:xfrm>
            <a:off x="1753378" y="1858481"/>
            <a:ext cx="5828522"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我可能需要换个题目，但又不知道应该做什么。</a:t>
            </a:r>
          </a:p>
        </p:txBody>
      </p:sp>
      <p:sp>
        <p:nvSpPr>
          <p:cNvPr id="10" name="直角三角形 9">
            <a:extLst>
              <a:ext uri="{FF2B5EF4-FFF2-40B4-BE49-F238E27FC236}">
                <a16:creationId xmlns:a16="http://schemas.microsoft.com/office/drawing/2014/main" id="{6615D46F-6F77-9982-6741-53314138670C}"/>
              </a:ext>
            </a:extLst>
          </p:cNvPr>
          <p:cNvSpPr/>
          <p:nvPr/>
        </p:nvSpPr>
        <p:spPr>
          <a:xfrm rot="2700000">
            <a:off x="1664887" y="2064959"/>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 name="矩形: 圆角 2">
            <a:extLst>
              <a:ext uri="{FF2B5EF4-FFF2-40B4-BE49-F238E27FC236}">
                <a16:creationId xmlns:a16="http://schemas.microsoft.com/office/drawing/2014/main" id="{4D3D1AA9-01E6-7897-A138-96CD959CC012}"/>
              </a:ext>
            </a:extLst>
          </p:cNvPr>
          <p:cNvSpPr/>
          <p:nvPr/>
        </p:nvSpPr>
        <p:spPr>
          <a:xfrm>
            <a:off x="6033753" y="2544339"/>
            <a:ext cx="4477502"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你读研究生这两年多来，都做了什么？</a:t>
            </a:r>
          </a:p>
        </p:txBody>
      </p:sp>
      <p:sp>
        <p:nvSpPr>
          <p:cNvPr id="4" name="直角三角形 3">
            <a:extLst>
              <a:ext uri="{FF2B5EF4-FFF2-40B4-BE49-F238E27FC236}">
                <a16:creationId xmlns:a16="http://schemas.microsoft.com/office/drawing/2014/main" id="{B1242F06-185C-A978-0D24-EEE0E66F4FEF}"/>
              </a:ext>
            </a:extLst>
          </p:cNvPr>
          <p:cNvSpPr/>
          <p:nvPr/>
        </p:nvSpPr>
        <p:spPr>
          <a:xfrm rot="18900000" flipH="1">
            <a:off x="10403098" y="2740983"/>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E0617A6E-2BC6-9334-B8CA-1480DE216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63" y="3151066"/>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矩形: 圆角 6">
            <a:extLst>
              <a:ext uri="{FF2B5EF4-FFF2-40B4-BE49-F238E27FC236}">
                <a16:creationId xmlns:a16="http://schemas.microsoft.com/office/drawing/2014/main" id="{920752C6-72AF-0334-C8B7-7AAEAA2B02E0}"/>
              </a:ext>
            </a:extLst>
          </p:cNvPr>
          <p:cNvSpPr/>
          <p:nvPr/>
        </p:nvSpPr>
        <p:spPr>
          <a:xfrm>
            <a:off x="1753378" y="3234886"/>
            <a:ext cx="4782650"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主要在工程团队实习，做</a:t>
            </a:r>
            <a:r>
              <a:rPr lang="en-US" altLang="zh-CN" dirty="0" err="1">
                <a:latin typeface="微软雅黑" panose="020B0503020204020204" pitchFamily="34" charset="-122"/>
                <a:ea typeface="微软雅黑" panose="020B0503020204020204" pitchFamily="34" charset="-122"/>
              </a:rPr>
              <a:t>NoC</a:t>
            </a:r>
            <a:r>
              <a:rPr lang="zh-CN" altLang="en-US" dirty="0">
                <a:latin typeface="微软雅黑" panose="020B0503020204020204" pitchFamily="34" charset="-122"/>
                <a:ea typeface="微软雅黑" panose="020B0503020204020204" pitchFamily="34" charset="-122"/>
              </a:rPr>
              <a:t>设计。</a:t>
            </a:r>
          </a:p>
        </p:txBody>
      </p:sp>
      <p:sp>
        <p:nvSpPr>
          <p:cNvPr id="11" name="直角三角形 10">
            <a:extLst>
              <a:ext uri="{FF2B5EF4-FFF2-40B4-BE49-F238E27FC236}">
                <a16:creationId xmlns:a16="http://schemas.microsoft.com/office/drawing/2014/main" id="{784BED0D-3B8E-9E8C-D042-0E51003EA4D2}"/>
              </a:ext>
            </a:extLst>
          </p:cNvPr>
          <p:cNvSpPr/>
          <p:nvPr/>
        </p:nvSpPr>
        <p:spPr>
          <a:xfrm rot="2700000">
            <a:off x="1664887" y="3441364"/>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6222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案例</a:t>
            </a:r>
            <a:r>
              <a:rPr lang="en-US" altLang="zh-CN" dirty="0"/>
              <a:t>1</a:t>
            </a:r>
            <a:endParaRPr lang="zh-CN" altLang="en-US" dirty="0"/>
          </a:p>
        </p:txBody>
      </p:sp>
      <p:pic>
        <p:nvPicPr>
          <p:cNvPr id="5" name="图片 4">
            <a:extLst>
              <a:ext uri="{FF2B5EF4-FFF2-40B4-BE49-F238E27FC236}">
                <a16:creationId xmlns:a16="http://schemas.microsoft.com/office/drawing/2014/main" id="{52C405B3-04D7-D9E1-7104-F067532A9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63" y="1774661"/>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7">
            <a:extLst>
              <a:ext uri="{FF2B5EF4-FFF2-40B4-BE49-F238E27FC236}">
                <a16:creationId xmlns:a16="http://schemas.microsoft.com/office/drawing/2014/main" id="{18AC485B-81CB-1C74-5431-B1AB5873403C}"/>
              </a:ext>
            </a:extLst>
          </p:cNvPr>
          <p:cNvPicPr>
            <a:picLocks noChangeAspect="1"/>
          </p:cNvPicPr>
          <p:nvPr/>
        </p:nvPicPr>
        <p:blipFill rotWithShape="1">
          <a:blip r:embed="rId3"/>
          <a:srcRect l="7035" r="8557" b="43809"/>
          <a:stretch/>
        </p:blipFill>
        <p:spPr>
          <a:xfrm>
            <a:off x="10645386" y="2483075"/>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矩形: 圆角 8">
            <a:extLst>
              <a:ext uri="{FF2B5EF4-FFF2-40B4-BE49-F238E27FC236}">
                <a16:creationId xmlns:a16="http://schemas.microsoft.com/office/drawing/2014/main" id="{409CE7B2-C595-B109-1ACD-8BCC3C07EC7A}"/>
              </a:ext>
            </a:extLst>
          </p:cNvPr>
          <p:cNvSpPr/>
          <p:nvPr/>
        </p:nvSpPr>
        <p:spPr>
          <a:xfrm>
            <a:off x="1753378" y="1858481"/>
            <a:ext cx="5828522"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我可能需要换个题目，但又不知道应该做什么。</a:t>
            </a:r>
          </a:p>
        </p:txBody>
      </p:sp>
      <p:sp>
        <p:nvSpPr>
          <p:cNvPr id="10" name="直角三角形 9">
            <a:extLst>
              <a:ext uri="{FF2B5EF4-FFF2-40B4-BE49-F238E27FC236}">
                <a16:creationId xmlns:a16="http://schemas.microsoft.com/office/drawing/2014/main" id="{6615D46F-6F77-9982-6741-53314138670C}"/>
              </a:ext>
            </a:extLst>
          </p:cNvPr>
          <p:cNvSpPr/>
          <p:nvPr/>
        </p:nvSpPr>
        <p:spPr>
          <a:xfrm rot="2700000">
            <a:off x="1664887" y="2064959"/>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 name="矩形: 圆角 2">
            <a:extLst>
              <a:ext uri="{FF2B5EF4-FFF2-40B4-BE49-F238E27FC236}">
                <a16:creationId xmlns:a16="http://schemas.microsoft.com/office/drawing/2014/main" id="{4D3D1AA9-01E6-7897-A138-96CD959CC012}"/>
              </a:ext>
            </a:extLst>
          </p:cNvPr>
          <p:cNvSpPr/>
          <p:nvPr/>
        </p:nvSpPr>
        <p:spPr>
          <a:xfrm>
            <a:off x="6033753" y="2544339"/>
            <a:ext cx="4477502"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你读研究生这两年多来，都做了什么？</a:t>
            </a:r>
          </a:p>
        </p:txBody>
      </p:sp>
      <p:sp>
        <p:nvSpPr>
          <p:cNvPr id="4" name="直角三角形 3">
            <a:extLst>
              <a:ext uri="{FF2B5EF4-FFF2-40B4-BE49-F238E27FC236}">
                <a16:creationId xmlns:a16="http://schemas.microsoft.com/office/drawing/2014/main" id="{B1242F06-185C-A978-0D24-EEE0E66F4FEF}"/>
              </a:ext>
            </a:extLst>
          </p:cNvPr>
          <p:cNvSpPr/>
          <p:nvPr/>
        </p:nvSpPr>
        <p:spPr>
          <a:xfrm rot="18900000" flipH="1">
            <a:off x="10403098" y="2740983"/>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E0617A6E-2BC6-9334-B8CA-1480DE216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63" y="3151066"/>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矩形: 圆角 6">
            <a:extLst>
              <a:ext uri="{FF2B5EF4-FFF2-40B4-BE49-F238E27FC236}">
                <a16:creationId xmlns:a16="http://schemas.microsoft.com/office/drawing/2014/main" id="{920752C6-72AF-0334-C8B7-7AAEAA2B02E0}"/>
              </a:ext>
            </a:extLst>
          </p:cNvPr>
          <p:cNvSpPr/>
          <p:nvPr/>
        </p:nvSpPr>
        <p:spPr>
          <a:xfrm>
            <a:off x="1753378" y="3234886"/>
            <a:ext cx="4782650"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主要在工程团队实习，做</a:t>
            </a:r>
            <a:r>
              <a:rPr lang="en-US" altLang="zh-CN" dirty="0" err="1">
                <a:latin typeface="微软雅黑" panose="020B0503020204020204" pitchFamily="34" charset="-122"/>
                <a:ea typeface="微软雅黑" panose="020B0503020204020204" pitchFamily="34" charset="-122"/>
              </a:rPr>
              <a:t>NoC</a:t>
            </a:r>
            <a:r>
              <a:rPr lang="zh-CN" altLang="en-US" dirty="0">
                <a:latin typeface="微软雅黑" panose="020B0503020204020204" pitchFamily="34" charset="-122"/>
                <a:ea typeface="微软雅黑" panose="020B0503020204020204" pitchFamily="34" charset="-122"/>
              </a:rPr>
              <a:t>设计。</a:t>
            </a:r>
          </a:p>
        </p:txBody>
      </p:sp>
      <p:sp>
        <p:nvSpPr>
          <p:cNvPr id="11" name="直角三角形 10">
            <a:extLst>
              <a:ext uri="{FF2B5EF4-FFF2-40B4-BE49-F238E27FC236}">
                <a16:creationId xmlns:a16="http://schemas.microsoft.com/office/drawing/2014/main" id="{784BED0D-3B8E-9E8C-D042-0E51003EA4D2}"/>
              </a:ext>
            </a:extLst>
          </p:cNvPr>
          <p:cNvSpPr/>
          <p:nvPr/>
        </p:nvSpPr>
        <p:spPr>
          <a:xfrm rot="2700000">
            <a:off x="1664887" y="3441364"/>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335E5957-00FB-E1AB-1B20-01F21283A996}"/>
              </a:ext>
            </a:extLst>
          </p:cNvPr>
          <p:cNvPicPr>
            <a:picLocks noChangeAspect="1"/>
          </p:cNvPicPr>
          <p:nvPr/>
        </p:nvPicPr>
        <p:blipFill rotWithShape="1">
          <a:blip r:embed="rId3"/>
          <a:srcRect l="7035" r="8557" b="43809"/>
          <a:stretch/>
        </p:blipFill>
        <p:spPr>
          <a:xfrm>
            <a:off x="10645386" y="3884562"/>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矩形: 圆角 12">
            <a:extLst>
              <a:ext uri="{FF2B5EF4-FFF2-40B4-BE49-F238E27FC236}">
                <a16:creationId xmlns:a16="http://schemas.microsoft.com/office/drawing/2014/main" id="{B9FD41FF-1464-C9CF-6E73-584D7B90DC81}"/>
              </a:ext>
            </a:extLst>
          </p:cNvPr>
          <p:cNvSpPr/>
          <p:nvPr/>
        </p:nvSpPr>
        <p:spPr>
          <a:xfrm>
            <a:off x="3638282" y="3945825"/>
            <a:ext cx="6872973" cy="935267"/>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所以你是确实在真实、先进的芯片上设计过</a:t>
            </a:r>
            <a:r>
              <a:rPr lang="en-US" altLang="zh-CN" dirty="0" err="1">
                <a:latin typeface="微软雅黑" panose="020B0503020204020204" pitchFamily="34" charset="-122"/>
                <a:ea typeface="微软雅黑" panose="020B0503020204020204" pitchFamily="34" charset="-122"/>
                <a:cs typeface="文泉驿等宽微米黑" panose="020B0606030804020204" pitchFamily="34" charset="-122"/>
              </a:rPr>
              <a:t>NoC</a:t>
            </a: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的，这很难得。</a:t>
            </a:r>
            <a:endParaRPr lang="en-US" altLang="zh-CN" dirty="0">
              <a:latin typeface="微软雅黑" panose="020B0503020204020204" pitchFamily="34" charset="-122"/>
              <a:ea typeface="微软雅黑" panose="020B0503020204020204" pitchFamily="34" charset="-122"/>
              <a:cs typeface="文泉驿等宽微米黑" panose="020B0606030804020204" pitchFamily="34" charset="-122"/>
            </a:endParaRPr>
          </a:p>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你应该是该领域顶级的专家。</a:t>
            </a:r>
          </a:p>
        </p:txBody>
      </p:sp>
      <p:sp>
        <p:nvSpPr>
          <p:cNvPr id="14" name="直角三角形 13">
            <a:extLst>
              <a:ext uri="{FF2B5EF4-FFF2-40B4-BE49-F238E27FC236}">
                <a16:creationId xmlns:a16="http://schemas.microsoft.com/office/drawing/2014/main" id="{9BF96ED3-8F75-1987-78D4-D9FB85C95934}"/>
              </a:ext>
            </a:extLst>
          </p:cNvPr>
          <p:cNvSpPr/>
          <p:nvPr/>
        </p:nvSpPr>
        <p:spPr>
          <a:xfrm rot="18900000" flipH="1">
            <a:off x="10403098" y="4142470"/>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5357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案例</a:t>
            </a:r>
            <a:r>
              <a:rPr lang="en-US" altLang="zh-CN" dirty="0"/>
              <a:t>1</a:t>
            </a:r>
            <a:endParaRPr lang="zh-CN" altLang="en-US" dirty="0"/>
          </a:p>
        </p:txBody>
      </p:sp>
      <p:pic>
        <p:nvPicPr>
          <p:cNvPr id="5" name="图片 4">
            <a:extLst>
              <a:ext uri="{FF2B5EF4-FFF2-40B4-BE49-F238E27FC236}">
                <a16:creationId xmlns:a16="http://schemas.microsoft.com/office/drawing/2014/main" id="{52C405B3-04D7-D9E1-7104-F067532A9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63" y="1774661"/>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矩形: 圆角 8">
            <a:extLst>
              <a:ext uri="{FF2B5EF4-FFF2-40B4-BE49-F238E27FC236}">
                <a16:creationId xmlns:a16="http://schemas.microsoft.com/office/drawing/2014/main" id="{409CE7B2-C595-B109-1ACD-8BCC3C07EC7A}"/>
              </a:ext>
            </a:extLst>
          </p:cNvPr>
          <p:cNvSpPr/>
          <p:nvPr/>
        </p:nvSpPr>
        <p:spPr>
          <a:xfrm>
            <a:off x="1753378" y="1858480"/>
            <a:ext cx="5828522" cy="85252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dirty="0" err="1">
                <a:latin typeface="微软雅黑" panose="020B0503020204020204" pitchFamily="34" charset="-122"/>
                <a:ea typeface="微软雅黑" panose="020B0503020204020204" pitchFamily="34" charset="-122"/>
              </a:rPr>
              <a:t>NoC</a:t>
            </a:r>
            <a:r>
              <a:rPr lang="zh-CN" altLang="en-US" dirty="0">
                <a:latin typeface="微软雅黑" panose="020B0503020204020204" pitchFamily="34" charset="-122"/>
                <a:ea typeface="微软雅黑" panose="020B0503020204020204" pitchFamily="34" charset="-122"/>
              </a:rPr>
              <a:t>的任务太工程了，很难创新。</a:t>
            </a:r>
            <a:endParaRPr lang="en-US" altLang="zh-CN" dirty="0">
              <a:latin typeface="微软雅黑" panose="020B0503020204020204" pitchFamily="34" charset="-122"/>
              <a:ea typeface="微软雅黑" panose="020B0503020204020204" pitchFamily="34" charset="-122"/>
            </a:endParaRPr>
          </a:p>
          <a:p>
            <a:pPr algn="ctr"/>
            <a:r>
              <a:rPr lang="zh-CN" altLang="en-US" dirty="0">
                <a:latin typeface="微软雅黑" panose="020B0503020204020204" pitchFamily="34" charset="-122"/>
                <a:ea typeface="微软雅黑" panose="020B0503020204020204" pitchFamily="34" charset="-122"/>
              </a:rPr>
              <a:t>在我部门实习的同学做毕业论文都遇到困难。</a:t>
            </a:r>
          </a:p>
        </p:txBody>
      </p:sp>
      <p:sp>
        <p:nvSpPr>
          <p:cNvPr id="10" name="直角三角形 9">
            <a:extLst>
              <a:ext uri="{FF2B5EF4-FFF2-40B4-BE49-F238E27FC236}">
                <a16:creationId xmlns:a16="http://schemas.microsoft.com/office/drawing/2014/main" id="{6615D46F-6F77-9982-6741-53314138670C}"/>
              </a:ext>
            </a:extLst>
          </p:cNvPr>
          <p:cNvSpPr/>
          <p:nvPr/>
        </p:nvSpPr>
        <p:spPr>
          <a:xfrm rot="2700000">
            <a:off x="1664887" y="2064959"/>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855C9612-5AE0-1555-64F8-D88A0FC30897}"/>
              </a:ext>
            </a:extLst>
          </p:cNvPr>
          <p:cNvPicPr>
            <a:picLocks noChangeAspect="1"/>
          </p:cNvPicPr>
          <p:nvPr/>
        </p:nvPicPr>
        <p:blipFill rotWithShape="1">
          <a:blip r:embed="rId3"/>
          <a:srcRect l="7035" r="8557" b="43809"/>
          <a:stretch/>
        </p:blipFill>
        <p:spPr>
          <a:xfrm>
            <a:off x="10645386" y="2811486"/>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矩形: 圆角 3">
            <a:extLst>
              <a:ext uri="{FF2B5EF4-FFF2-40B4-BE49-F238E27FC236}">
                <a16:creationId xmlns:a16="http://schemas.microsoft.com/office/drawing/2014/main" id="{01A8BE5B-3E4F-8EC5-DA3F-DECEB9557DF8}"/>
              </a:ext>
            </a:extLst>
          </p:cNvPr>
          <p:cNvSpPr/>
          <p:nvPr/>
        </p:nvSpPr>
        <p:spPr>
          <a:xfrm>
            <a:off x="6033753" y="2872750"/>
            <a:ext cx="4477502"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但是学术界也有相关研究，你有了解吗？</a:t>
            </a:r>
          </a:p>
        </p:txBody>
      </p:sp>
      <p:sp>
        <p:nvSpPr>
          <p:cNvPr id="6" name="直角三角形 5">
            <a:extLst>
              <a:ext uri="{FF2B5EF4-FFF2-40B4-BE49-F238E27FC236}">
                <a16:creationId xmlns:a16="http://schemas.microsoft.com/office/drawing/2014/main" id="{9828FB9B-F618-70A7-B3F2-17F5A48C7644}"/>
              </a:ext>
            </a:extLst>
          </p:cNvPr>
          <p:cNvSpPr/>
          <p:nvPr/>
        </p:nvSpPr>
        <p:spPr>
          <a:xfrm rot="18900000" flipH="1">
            <a:off x="10403098" y="3069394"/>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51FC4ADD-6079-BF89-5403-8C9988569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63" y="3581317"/>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矩形: 圆角 7">
            <a:extLst>
              <a:ext uri="{FF2B5EF4-FFF2-40B4-BE49-F238E27FC236}">
                <a16:creationId xmlns:a16="http://schemas.microsoft.com/office/drawing/2014/main" id="{47A31A46-3DA2-9A86-4021-CF046428395F}"/>
              </a:ext>
            </a:extLst>
          </p:cNvPr>
          <p:cNvSpPr/>
          <p:nvPr/>
        </p:nvSpPr>
        <p:spPr>
          <a:xfrm>
            <a:off x="1753378" y="3665137"/>
            <a:ext cx="3700825"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为了做好工作我会了解。</a:t>
            </a:r>
          </a:p>
        </p:txBody>
      </p:sp>
      <p:sp>
        <p:nvSpPr>
          <p:cNvPr id="11" name="直角三角形 10">
            <a:extLst>
              <a:ext uri="{FF2B5EF4-FFF2-40B4-BE49-F238E27FC236}">
                <a16:creationId xmlns:a16="http://schemas.microsoft.com/office/drawing/2014/main" id="{289EB8FD-C474-9710-07F5-AFA336711649}"/>
              </a:ext>
            </a:extLst>
          </p:cNvPr>
          <p:cNvSpPr/>
          <p:nvPr/>
        </p:nvSpPr>
        <p:spPr>
          <a:xfrm rot="2700000">
            <a:off x="1664887" y="3871615"/>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07056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案例</a:t>
            </a:r>
            <a:r>
              <a:rPr lang="en-US" altLang="zh-CN" dirty="0"/>
              <a:t>1</a:t>
            </a:r>
            <a:endParaRPr lang="zh-CN" altLang="en-US" dirty="0"/>
          </a:p>
        </p:txBody>
      </p:sp>
      <p:pic>
        <p:nvPicPr>
          <p:cNvPr id="3" name="图片 2">
            <a:extLst>
              <a:ext uri="{FF2B5EF4-FFF2-40B4-BE49-F238E27FC236}">
                <a16:creationId xmlns:a16="http://schemas.microsoft.com/office/drawing/2014/main" id="{855C9612-5AE0-1555-64F8-D88A0FC30897}"/>
              </a:ext>
            </a:extLst>
          </p:cNvPr>
          <p:cNvPicPr>
            <a:picLocks noChangeAspect="1"/>
          </p:cNvPicPr>
          <p:nvPr/>
        </p:nvPicPr>
        <p:blipFill rotWithShape="1">
          <a:blip r:embed="rId2"/>
          <a:srcRect l="7035" r="8557" b="43809"/>
          <a:stretch/>
        </p:blipFill>
        <p:spPr>
          <a:xfrm>
            <a:off x="10645386" y="1774661"/>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矩形: 圆角 3">
            <a:extLst>
              <a:ext uri="{FF2B5EF4-FFF2-40B4-BE49-F238E27FC236}">
                <a16:creationId xmlns:a16="http://schemas.microsoft.com/office/drawing/2014/main" id="{01A8BE5B-3E4F-8EC5-DA3F-DECEB9557DF8}"/>
              </a:ext>
            </a:extLst>
          </p:cNvPr>
          <p:cNvSpPr/>
          <p:nvPr/>
        </p:nvSpPr>
        <p:spPr>
          <a:xfrm>
            <a:off x="5196625" y="1835925"/>
            <a:ext cx="5314630"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最新研究成果在工作中采用了吗？你怎么评论？</a:t>
            </a:r>
          </a:p>
        </p:txBody>
      </p:sp>
      <p:sp>
        <p:nvSpPr>
          <p:cNvPr id="6" name="直角三角形 5">
            <a:extLst>
              <a:ext uri="{FF2B5EF4-FFF2-40B4-BE49-F238E27FC236}">
                <a16:creationId xmlns:a16="http://schemas.microsoft.com/office/drawing/2014/main" id="{9828FB9B-F618-70A7-B3F2-17F5A48C7644}"/>
              </a:ext>
            </a:extLst>
          </p:cNvPr>
          <p:cNvSpPr/>
          <p:nvPr/>
        </p:nvSpPr>
        <p:spPr>
          <a:xfrm rot="18900000" flipH="1">
            <a:off x="10403098" y="2032569"/>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51FC4ADD-6079-BF89-5403-8C9988569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63" y="2485356"/>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矩形: 圆角 7">
            <a:extLst>
              <a:ext uri="{FF2B5EF4-FFF2-40B4-BE49-F238E27FC236}">
                <a16:creationId xmlns:a16="http://schemas.microsoft.com/office/drawing/2014/main" id="{47A31A46-3DA2-9A86-4021-CF046428395F}"/>
              </a:ext>
            </a:extLst>
          </p:cNvPr>
          <p:cNvSpPr/>
          <p:nvPr/>
        </p:nvSpPr>
        <p:spPr>
          <a:xfrm>
            <a:off x="1753379" y="2569176"/>
            <a:ext cx="2412936"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我认为都不实用。</a:t>
            </a:r>
          </a:p>
        </p:txBody>
      </p:sp>
      <p:sp>
        <p:nvSpPr>
          <p:cNvPr id="11" name="直角三角形 10">
            <a:extLst>
              <a:ext uri="{FF2B5EF4-FFF2-40B4-BE49-F238E27FC236}">
                <a16:creationId xmlns:a16="http://schemas.microsoft.com/office/drawing/2014/main" id="{289EB8FD-C474-9710-07F5-AFA336711649}"/>
              </a:ext>
            </a:extLst>
          </p:cNvPr>
          <p:cNvSpPr/>
          <p:nvPr/>
        </p:nvSpPr>
        <p:spPr>
          <a:xfrm rot="2700000">
            <a:off x="1664887" y="2775654"/>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448A53E8-844F-B9EE-B8D8-CCAE064C4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63" y="3252765"/>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矩形: 圆角 12">
            <a:extLst>
              <a:ext uri="{FF2B5EF4-FFF2-40B4-BE49-F238E27FC236}">
                <a16:creationId xmlns:a16="http://schemas.microsoft.com/office/drawing/2014/main" id="{29E4EC10-8FAC-626B-50D3-B53D54042224}"/>
              </a:ext>
            </a:extLst>
          </p:cNvPr>
          <p:cNvSpPr/>
          <p:nvPr/>
        </p:nvSpPr>
        <p:spPr>
          <a:xfrm>
            <a:off x="1753378" y="3336585"/>
            <a:ext cx="6038339"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不止是我们，据我所知另一知名工程团队也这么认为。</a:t>
            </a:r>
          </a:p>
        </p:txBody>
      </p:sp>
      <p:sp>
        <p:nvSpPr>
          <p:cNvPr id="14" name="直角三角形 13">
            <a:extLst>
              <a:ext uri="{FF2B5EF4-FFF2-40B4-BE49-F238E27FC236}">
                <a16:creationId xmlns:a16="http://schemas.microsoft.com/office/drawing/2014/main" id="{152ECBF6-CBAF-29A2-7EF4-78555C08DC82}"/>
              </a:ext>
            </a:extLst>
          </p:cNvPr>
          <p:cNvSpPr/>
          <p:nvPr/>
        </p:nvSpPr>
        <p:spPr>
          <a:xfrm rot="2700000">
            <a:off x="1664887" y="3543063"/>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5" name="图片 14">
            <a:extLst>
              <a:ext uri="{FF2B5EF4-FFF2-40B4-BE49-F238E27FC236}">
                <a16:creationId xmlns:a16="http://schemas.microsoft.com/office/drawing/2014/main" id="{BCA91522-755A-97FC-B9F6-296A31017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63" y="4020174"/>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矩形: 圆角 15">
            <a:extLst>
              <a:ext uri="{FF2B5EF4-FFF2-40B4-BE49-F238E27FC236}">
                <a16:creationId xmlns:a16="http://schemas.microsoft.com/office/drawing/2014/main" id="{AD399BE5-08C0-76C7-C591-AC8F2D01DB58}"/>
              </a:ext>
            </a:extLst>
          </p:cNvPr>
          <p:cNvSpPr/>
          <p:nvPr/>
        </p:nvSpPr>
        <p:spPr>
          <a:xfrm>
            <a:off x="1753378" y="4103994"/>
            <a:ext cx="5111061"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所以在已知真实产品中没有实际采用的先例。</a:t>
            </a:r>
          </a:p>
        </p:txBody>
      </p:sp>
      <p:sp>
        <p:nvSpPr>
          <p:cNvPr id="17" name="直角三角形 16">
            <a:extLst>
              <a:ext uri="{FF2B5EF4-FFF2-40B4-BE49-F238E27FC236}">
                <a16:creationId xmlns:a16="http://schemas.microsoft.com/office/drawing/2014/main" id="{137853A3-6828-46A9-8B19-CDD8F2C09E78}"/>
              </a:ext>
            </a:extLst>
          </p:cNvPr>
          <p:cNvSpPr/>
          <p:nvPr/>
        </p:nvSpPr>
        <p:spPr>
          <a:xfrm rot="2700000">
            <a:off x="1664887" y="4310472"/>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42948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案例</a:t>
            </a:r>
            <a:r>
              <a:rPr lang="en-US" altLang="zh-CN" dirty="0"/>
              <a:t>1</a:t>
            </a:r>
            <a:endParaRPr lang="zh-CN" altLang="en-US" dirty="0"/>
          </a:p>
        </p:txBody>
      </p:sp>
      <p:pic>
        <p:nvPicPr>
          <p:cNvPr id="3" name="图片 2">
            <a:extLst>
              <a:ext uri="{FF2B5EF4-FFF2-40B4-BE49-F238E27FC236}">
                <a16:creationId xmlns:a16="http://schemas.microsoft.com/office/drawing/2014/main" id="{855C9612-5AE0-1555-64F8-D88A0FC30897}"/>
              </a:ext>
            </a:extLst>
          </p:cNvPr>
          <p:cNvPicPr>
            <a:picLocks noChangeAspect="1"/>
          </p:cNvPicPr>
          <p:nvPr/>
        </p:nvPicPr>
        <p:blipFill rotWithShape="1">
          <a:blip r:embed="rId2"/>
          <a:srcRect l="7035" r="8557" b="43809"/>
          <a:stretch/>
        </p:blipFill>
        <p:spPr>
          <a:xfrm>
            <a:off x="10645386" y="1774661"/>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矩形: 圆角 3">
            <a:extLst>
              <a:ext uri="{FF2B5EF4-FFF2-40B4-BE49-F238E27FC236}">
                <a16:creationId xmlns:a16="http://schemas.microsoft.com/office/drawing/2014/main" id="{01A8BE5B-3E4F-8EC5-DA3F-DECEB9557DF8}"/>
              </a:ext>
            </a:extLst>
          </p:cNvPr>
          <p:cNvSpPr/>
          <p:nvPr/>
        </p:nvSpPr>
        <p:spPr>
          <a:xfrm>
            <a:off x="7270123" y="1835925"/>
            <a:ext cx="3241131"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为什么这么说？（追问）</a:t>
            </a:r>
          </a:p>
        </p:txBody>
      </p:sp>
      <p:sp>
        <p:nvSpPr>
          <p:cNvPr id="6" name="直角三角形 5">
            <a:extLst>
              <a:ext uri="{FF2B5EF4-FFF2-40B4-BE49-F238E27FC236}">
                <a16:creationId xmlns:a16="http://schemas.microsoft.com/office/drawing/2014/main" id="{9828FB9B-F618-70A7-B3F2-17F5A48C7644}"/>
              </a:ext>
            </a:extLst>
          </p:cNvPr>
          <p:cNvSpPr/>
          <p:nvPr/>
        </p:nvSpPr>
        <p:spPr>
          <a:xfrm rot="18900000" flipH="1">
            <a:off x="10403098" y="2032569"/>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51FC4ADD-6079-BF89-5403-8C9988569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63" y="2485356"/>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矩形: 圆角 7">
            <a:extLst>
              <a:ext uri="{FF2B5EF4-FFF2-40B4-BE49-F238E27FC236}">
                <a16:creationId xmlns:a16="http://schemas.microsoft.com/office/drawing/2014/main" id="{47A31A46-3DA2-9A86-4021-CF046428395F}"/>
              </a:ext>
            </a:extLst>
          </p:cNvPr>
          <p:cNvSpPr/>
          <p:nvPr/>
        </p:nvSpPr>
        <p:spPr>
          <a:xfrm>
            <a:off x="1753378" y="2569176"/>
            <a:ext cx="6334553"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dirty="0" err="1">
                <a:latin typeface="微软雅黑" panose="020B0503020204020204" pitchFamily="34" charset="-122"/>
                <a:ea typeface="微软雅黑" panose="020B0503020204020204" pitchFamily="34" charset="-122"/>
              </a:rPr>
              <a:t>NoC</a:t>
            </a:r>
            <a:r>
              <a:rPr lang="zh-CN" altLang="en-US" dirty="0">
                <a:latin typeface="微软雅黑" panose="020B0503020204020204" pitchFamily="34" charset="-122"/>
                <a:ea typeface="微软雅黑" panose="020B0503020204020204" pitchFamily="34" charset="-122"/>
              </a:rPr>
              <a:t>性能是由许多因素影响的，但论文从不评估这些。</a:t>
            </a:r>
          </a:p>
        </p:txBody>
      </p:sp>
      <p:sp>
        <p:nvSpPr>
          <p:cNvPr id="11" name="直角三角形 10">
            <a:extLst>
              <a:ext uri="{FF2B5EF4-FFF2-40B4-BE49-F238E27FC236}">
                <a16:creationId xmlns:a16="http://schemas.microsoft.com/office/drawing/2014/main" id="{289EB8FD-C474-9710-07F5-AFA336711649}"/>
              </a:ext>
            </a:extLst>
          </p:cNvPr>
          <p:cNvSpPr/>
          <p:nvPr/>
        </p:nvSpPr>
        <p:spPr>
          <a:xfrm rot="2700000">
            <a:off x="1664887" y="2775654"/>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448A53E8-844F-B9EE-B8D8-CCAE064C4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63" y="3252765"/>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矩形: 圆角 12">
            <a:extLst>
              <a:ext uri="{FF2B5EF4-FFF2-40B4-BE49-F238E27FC236}">
                <a16:creationId xmlns:a16="http://schemas.microsoft.com/office/drawing/2014/main" id="{29E4EC10-8FAC-626B-50D3-B53D54042224}"/>
              </a:ext>
            </a:extLst>
          </p:cNvPr>
          <p:cNvSpPr/>
          <p:nvPr/>
        </p:nvSpPr>
        <p:spPr>
          <a:xfrm>
            <a:off x="1753378" y="3336585"/>
            <a:ext cx="6038339"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例如论文提出的无缓存设计面积小，但其实时序差。</a:t>
            </a:r>
          </a:p>
        </p:txBody>
      </p:sp>
      <p:sp>
        <p:nvSpPr>
          <p:cNvPr id="14" name="直角三角形 13">
            <a:extLst>
              <a:ext uri="{FF2B5EF4-FFF2-40B4-BE49-F238E27FC236}">
                <a16:creationId xmlns:a16="http://schemas.microsoft.com/office/drawing/2014/main" id="{152ECBF6-CBAF-29A2-7EF4-78555C08DC82}"/>
              </a:ext>
            </a:extLst>
          </p:cNvPr>
          <p:cNvSpPr/>
          <p:nvPr/>
        </p:nvSpPr>
        <p:spPr>
          <a:xfrm rot="2700000">
            <a:off x="1664887" y="3543063"/>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63829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案例</a:t>
            </a:r>
            <a:r>
              <a:rPr lang="en-US" altLang="zh-CN" dirty="0"/>
              <a:t>1</a:t>
            </a:r>
            <a:endParaRPr lang="zh-CN" altLang="en-US" dirty="0"/>
          </a:p>
        </p:txBody>
      </p:sp>
      <p:pic>
        <p:nvPicPr>
          <p:cNvPr id="3" name="图片 2">
            <a:extLst>
              <a:ext uri="{FF2B5EF4-FFF2-40B4-BE49-F238E27FC236}">
                <a16:creationId xmlns:a16="http://schemas.microsoft.com/office/drawing/2014/main" id="{855C9612-5AE0-1555-64F8-D88A0FC30897}"/>
              </a:ext>
            </a:extLst>
          </p:cNvPr>
          <p:cNvPicPr>
            <a:picLocks noChangeAspect="1"/>
          </p:cNvPicPr>
          <p:nvPr/>
        </p:nvPicPr>
        <p:blipFill rotWithShape="1">
          <a:blip r:embed="rId2"/>
          <a:srcRect l="7035" r="8557" b="43809"/>
          <a:stretch/>
        </p:blipFill>
        <p:spPr>
          <a:xfrm>
            <a:off x="10645386" y="1774661"/>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矩形: 圆角 3">
            <a:extLst>
              <a:ext uri="{FF2B5EF4-FFF2-40B4-BE49-F238E27FC236}">
                <a16:creationId xmlns:a16="http://schemas.microsoft.com/office/drawing/2014/main" id="{01A8BE5B-3E4F-8EC5-DA3F-DECEB9557DF8}"/>
              </a:ext>
            </a:extLst>
          </p:cNvPr>
          <p:cNvSpPr/>
          <p:nvPr/>
        </p:nvSpPr>
        <p:spPr>
          <a:xfrm>
            <a:off x="7270123" y="1835925"/>
            <a:ext cx="3241131"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为什么这么说？（追问）</a:t>
            </a:r>
          </a:p>
        </p:txBody>
      </p:sp>
      <p:sp>
        <p:nvSpPr>
          <p:cNvPr id="6" name="直角三角形 5">
            <a:extLst>
              <a:ext uri="{FF2B5EF4-FFF2-40B4-BE49-F238E27FC236}">
                <a16:creationId xmlns:a16="http://schemas.microsoft.com/office/drawing/2014/main" id="{9828FB9B-F618-70A7-B3F2-17F5A48C7644}"/>
              </a:ext>
            </a:extLst>
          </p:cNvPr>
          <p:cNvSpPr/>
          <p:nvPr/>
        </p:nvSpPr>
        <p:spPr>
          <a:xfrm rot="18900000" flipH="1">
            <a:off x="10403098" y="2032569"/>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51FC4ADD-6079-BF89-5403-8C9988569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63" y="2485356"/>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矩形: 圆角 7">
            <a:extLst>
              <a:ext uri="{FF2B5EF4-FFF2-40B4-BE49-F238E27FC236}">
                <a16:creationId xmlns:a16="http://schemas.microsoft.com/office/drawing/2014/main" id="{47A31A46-3DA2-9A86-4021-CF046428395F}"/>
              </a:ext>
            </a:extLst>
          </p:cNvPr>
          <p:cNvSpPr/>
          <p:nvPr/>
        </p:nvSpPr>
        <p:spPr>
          <a:xfrm>
            <a:off x="1753378" y="2569176"/>
            <a:ext cx="6334553"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dirty="0" err="1">
                <a:latin typeface="微软雅黑" panose="020B0503020204020204" pitchFamily="34" charset="-122"/>
                <a:ea typeface="微软雅黑" panose="020B0503020204020204" pitchFamily="34" charset="-122"/>
              </a:rPr>
              <a:t>NoC</a:t>
            </a:r>
            <a:r>
              <a:rPr lang="zh-CN" altLang="en-US" dirty="0">
                <a:latin typeface="微软雅黑" panose="020B0503020204020204" pitchFamily="34" charset="-122"/>
                <a:ea typeface="微软雅黑" panose="020B0503020204020204" pitchFamily="34" charset="-122"/>
              </a:rPr>
              <a:t>性能是由许多因素影响的，但论文从不评估这些。</a:t>
            </a:r>
          </a:p>
        </p:txBody>
      </p:sp>
      <p:sp>
        <p:nvSpPr>
          <p:cNvPr id="11" name="直角三角形 10">
            <a:extLst>
              <a:ext uri="{FF2B5EF4-FFF2-40B4-BE49-F238E27FC236}">
                <a16:creationId xmlns:a16="http://schemas.microsoft.com/office/drawing/2014/main" id="{289EB8FD-C474-9710-07F5-AFA336711649}"/>
              </a:ext>
            </a:extLst>
          </p:cNvPr>
          <p:cNvSpPr/>
          <p:nvPr/>
        </p:nvSpPr>
        <p:spPr>
          <a:xfrm rot="2700000">
            <a:off x="1664887" y="2775654"/>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448A53E8-844F-B9EE-B8D8-CCAE064C4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63" y="3252765"/>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矩形: 圆角 12">
            <a:extLst>
              <a:ext uri="{FF2B5EF4-FFF2-40B4-BE49-F238E27FC236}">
                <a16:creationId xmlns:a16="http://schemas.microsoft.com/office/drawing/2014/main" id="{29E4EC10-8FAC-626B-50D3-B53D54042224}"/>
              </a:ext>
            </a:extLst>
          </p:cNvPr>
          <p:cNvSpPr/>
          <p:nvPr/>
        </p:nvSpPr>
        <p:spPr>
          <a:xfrm>
            <a:off x="1753378" y="3336585"/>
            <a:ext cx="6038339"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例如论文提出的无缓存设计面积小，但其实时序差。</a:t>
            </a:r>
          </a:p>
        </p:txBody>
      </p:sp>
      <p:sp>
        <p:nvSpPr>
          <p:cNvPr id="14" name="直角三角形 13">
            <a:extLst>
              <a:ext uri="{FF2B5EF4-FFF2-40B4-BE49-F238E27FC236}">
                <a16:creationId xmlns:a16="http://schemas.microsoft.com/office/drawing/2014/main" id="{152ECBF6-CBAF-29A2-7EF4-78555C08DC82}"/>
              </a:ext>
            </a:extLst>
          </p:cNvPr>
          <p:cNvSpPr/>
          <p:nvPr/>
        </p:nvSpPr>
        <p:spPr>
          <a:xfrm rot="2700000">
            <a:off x="1664887" y="3543063"/>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44B51275-9321-9A8E-82A8-6B232C904845}"/>
              </a:ext>
            </a:extLst>
          </p:cNvPr>
          <p:cNvPicPr>
            <a:picLocks noChangeAspect="1"/>
          </p:cNvPicPr>
          <p:nvPr/>
        </p:nvPicPr>
        <p:blipFill rotWithShape="1">
          <a:blip r:embed="rId2"/>
          <a:srcRect l="7035" r="8557" b="43809"/>
          <a:stretch/>
        </p:blipFill>
        <p:spPr>
          <a:xfrm>
            <a:off x="10645386" y="4027768"/>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矩形: 圆角 8">
            <a:extLst>
              <a:ext uri="{FF2B5EF4-FFF2-40B4-BE49-F238E27FC236}">
                <a16:creationId xmlns:a16="http://schemas.microsoft.com/office/drawing/2014/main" id="{FDB8227F-ED28-A773-4E77-EB693D2D4CD7}"/>
              </a:ext>
            </a:extLst>
          </p:cNvPr>
          <p:cNvSpPr/>
          <p:nvPr/>
        </p:nvSpPr>
        <p:spPr>
          <a:xfrm>
            <a:off x="5454203" y="4089032"/>
            <a:ext cx="5057051"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“许多因素”</a:t>
            </a:r>
            <a:r>
              <a:rPr lang="en-US" altLang="zh-CN" dirty="0">
                <a:latin typeface="微软雅黑" panose="020B0503020204020204" pitchFamily="34" charset="-122"/>
                <a:ea typeface="微软雅黑" panose="020B0503020204020204" pitchFamily="34" charset="-122"/>
                <a:cs typeface="文泉驿等宽微米黑" panose="020B0606030804020204" pitchFamily="34" charset="-122"/>
              </a:rPr>
              <a:t>——</a:t>
            </a: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你似乎将问题更复杂化了。</a:t>
            </a:r>
          </a:p>
        </p:txBody>
      </p:sp>
      <p:sp>
        <p:nvSpPr>
          <p:cNvPr id="10" name="直角三角形 9">
            <a:extLst>
              <a:ext uri="{FF2B5EF4-FFF2-40B4-BE49-F238E27FC236}">
                <a16:creationId xmlns:a16="http://schemas.microsoft.com/office/drawing/2014/main" id="{6BE6F90F-ED77-488D-A50D-23330C2C6C48}"/>
              </a:ext>
            </a:extLst>
          </p:cNvPr>
          <p:cNvSpPr/>
          <p:nvPr/>
        </p:nvSpPr>
        <p:spPr>
          <a:xfrm rot="18900000" flipH="1">
            <a:off x="10403098" y="4285676"/>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5" name="图片 14">
            <a:extLst>
              <a:ext uri="{FF2B5EF4-FFF2-40B4-BE49-F238E27FC236}">
                <a16:creationId xmlns:a16="http://schemas.microsoft.com/office/drawing/2014/main" id="{6631EAEF-0F5B-A9E1-E778-E6B8D7027316}"/>
              </a:ext>
            </a:extLst>
          </p:cNvPr>
          <p:cNvPicPr>
            <a:picLocks noChangeAspect="1"/>
          </p:cNvPicPr>
          <p:nvPr/>
        </p:nvPicPr>
        <p:blipFill rotWithShape="1">
          <a:blip r:embed="rId2"/>
          <a:srcRect l="7035" r="8557" b="43809"/>
          <a:stretch/>
        </p:blipFill>
        <p:spPr>
          <a:xfrm>
            <a:off x="10645386" y="4800677"/>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矩形: 圆角 15">
            <a:extLst>
              <a:ext uri="{FF2B5EF4-FFF2-40B4-BE49-F238E27FC236}">
                <a16:creationId xmlns:a16="http://schemas.microsoft.com/office/drawing/2014/main" id="{4952C04E-8A8B-6BAF-E8E7-8BAD66A8A35B}"/>
              </a:ext>
            </a:extLst>
          </p:cNvPr>
          <p:cNvSpPr/>
          <p:nvPr/>
        </p:nvSpPr>
        <p:spPr>
          <a:xfrm>
            <a:off x="9073166" y="4861941"/>
            <a:ext cx="1438088"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还有吗？</a:t>
            </a:r>
          </a:p>
        </p:txBody>
      </p:sp>
      <p:sp>
        <p:nvSpPr>
          <p:cNvPr id="17" name="直角三角形 16">
            <a:extLst>
              <a:ext uri="{FF2B5EF4-FFF2-40B4-BE49-F238E27FC236}">
                <a16:creationId xmlns:a16="http://schemas.microsoft.com/office/drawing/2014/main" id="{FDF55329-836D-003E-5A32-3EBEF7DDF010}"/>
              </a:ext>
            </a:extLst>
          </p:cNvPr>
          <p:cNvSpPr/>
          <p:nvPr/>
        </p:nvSpPr>
        <p:spPr>
          <a:xfrm rot="18900000" flipH="1">
            <a:off x="10403098" y="5058585"/>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52909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DB46BD-53AD-FC34-3EE3-ED9F3C36F33F}"/>
              </a:ext>
            </a:extLst>
          </p:cNvPr>
          <p:cNvSpPr>
            <a:spLocks noGrp="1"/>
          </p:cNvSpPr>
          <p:nvPr>
            <p:ph type="title"/>
          </p:nvPr>
        </p:nvSpPr>
        <p:spPr/>
        <p:txBody>
          <a:bodyPr/>
          <a:lstStyle/>
          <a:p>
            <a:r>
              <a:rPr lang="zh-CN" altLang="en-US" sz="4400" dirty="0"/>
              <a:t>徐志伟：“觉醒与开窍”</a:t>
            </a:r>
            <a:endParaRPr lang="zh-CN" altLang="en-US" dirty="0"/>
          </a:p>
        </p:txBody>
      </p:sp>
      <p:sp>
        <p:nvSpPr>
          <p:cNvPr id="3" name="内容占位符 2">
            <a:extLst>
              <a:ext uri="{FF2B5EF4-FFF2-40B4-BE49-F238E27FC236}">
                <a16:creationId xmlns:a16="http://schemas.microsoft.com/office/drawing/2014/main" id="{F532E22F-E9AE-038C-0B51-1DB2F5716186}"/>
              </a:ext>
            </a:extLst>
          </p:cNvPr>
          <p:cNvSpPr>
            <a:spLocks noGrp="1"/>
          </p:cNvSpPr>
          <p:nvPr>
            <p:ph idx="1"/>
          </p:nvPr>
        </p:nvSpPr>
        <p:spPr>
          <a:xfrm>
            <a:off x="3191068" y="1825625"/>
            <a:ext cx="8162731" cy="4351338"/>
          </a:xfrm>
        </p:spPr>
        <p:txBody>
          <a:bodyPr/>
          <a:lstStyle/>
          <a:p>
            <a:r>
              <a:rPr lang="zh-CN" altLang="en-US" dirty="0"/>
              <a:t>对提升效率及其重要</a:t>
            </a:r>
            <a:endParaRPr lang="en-US" altLang="zh-CN" dirty="0"/>
          </a:p>
          <a:p>
            <a:r>
              <a:rPr lang="zh-CN" altLang="en-US" dirty="0"/>
              <a:t>导师最高兴的时刻：同学“开窍了！”</a:t>
            </a:r>
            <a:endParaRPr lang="en-US" altLang="zh-CN" dirty="0"/>
          </a:p>
          <a:p>
            <a:pPr lvl="1"/>
            <a:r>
              <a:rPr lang="zh-CN" altLang="en-US" dirty="0"/>
              <a:t>自己领悟了某个深刻的原理</a:t>
            </a:r>
            <a:endParaRPr lang="en-US" altLang="zh-CN" dirty="0"/>
          </a:p>
          <a:p>
            <a:pPr lvl="1"/>
            <a:r>
              <a:rPr lang="zh-CN" altLang="en-US" dirty="0"/>
              <a:t>自己发现了新现象、发明了新方法；证明了新定理</a:t>
            </a:r>
            <a:endParaRPr lang="en-US" altLang="zh-CN" dirty="0"/>
          </a:p>
          <a:p>
            <a:pPr lvl="1"/>
            <a:r>
              <a:rPr lang="zh-CN" altLang="en-US" dirty="0"/>
              <a:t>提出了新问题</a:t>
            </a:r>
            <a:endParaRPr lang="en-US" altLang="zh-CN" dirty="0"/>
          </a:p>
          <a:p>
            <a:pPr lvl="1"/>
            <a:endParaRPr lang="en-US" altLang="zh-CN" dirty="0"/>
          </a:p>
          <a:p>
            <a:r>
              <a:rPr lang="zh-CN" altLang="en-US" b="1" dirty="0">
                <a:solidFill>
                  <a:srgbClr val="FF0000"/>
                </a:solidFill>
              </a:rPr>
              <a:t>针对学位论文！</a:t>
            </a:r>
            <a:endParaRPr lang="en-US" altLang="zh-CN" b="1" dirty="0">
              <a:solidFill>
                <a:srgbClr val="FF0000"/>
              </a:solidFill>
            </a:endParaRPr>
          </a:p>
          <a:p>
            <a:pPr lvl="1"/>
            <a:r>
              <a:rPr lang="en-US" altLang="zh-CN" b="1" dirty="0">
                <a:solidFill>
                  <a:srgbClr val="FF0000"/>
                </a:solidFill>
              </a:rPr>
              <a:t>1~3</a:t>
            </a:r>
            <a:r>
              <a:rPr lang="zh-CN" altLang="en-US" b="1" dirty="0">
                <a:solidFill>
                  <a:srgbClr val="FF0000"/>
                </a:solidFill>
              </a:rPr>
              <a:t>个创新点</a:t>
            </a:r>
            <a:endParaRPr lang="en-US" altLang="zh-CN" b="1" dirty="0">
              <a:solidFill>
                <a:srgbClr val="FF0000"/>
              </a:solidFill>
            </a:endParaRPr>
          </a:p>
          <a:p>
            <a:pPr lvl="1"/>
            <a:r>
              <a:rPr lang="en-US" altLang="zh-CN" b="1" dirty="0"/>
              <a:t>Not</a:t>
            </a:r>
            <a:r>
              <a:rPr lang="en-US" altLang="zh-CN" b="1" dirty="0">
                <a:solidFill>
                  <a:srgbClr val="FF0000"/>
                </a:solidFill>
              </a:rPr>
              <a:t> innovation points, </a:t>
            </a:r>
            <a:r>
              <a:rPr lang="en-US" altLang="zh-CN" b="1" dirty="0"/>
              <a:t>but</a:t>
            </a:r>
            <a:r>
              <a:rPr lang="en-US" altLang="zh-CN" b="1" dirty="0">
                <a:solidFill>
                  <a:srgbClr val="FF0000"/>
                </a:solidFill>
              </a:rPr>
              <a:t> named contributions</a:t>
            </a:r>
          </a:p>
          <a:p>
            <a:endParaRPr lang="zh-CN" altLang="en-US" dirty="0"/>
          </a:p>
        </p:txBody>
      </p:sp>
      <p:pic>
        <p:nvPicPr>
          <p:cNvPr id="4" name="图片 3">
            <a:extLst>
              <a:ext uri="{FF2B5EF4-FFF2-40B4-BE49-F238E27FC236}">
                <a16:creationId xmlns:a16="http://schemas.microsoft.com/office/drawing/2014/main" id="{CE3E51A5-705F-DF13-BFFF-319DA776696C}"/>
              </a:ext>
            </a:extLst>
          </p:cNvPr>
          <p:cNvPicPr>
            <a:picLocks noChangeAspect="1"/>
          </p:cNvPicPr>
          <p:nvPr/>
        </p:nvPicPr>
        <p:blipFill rotWithShape="1">
          <a:blip r:embed="rId2"/>
          <a:srcRect t="13360" r="24246" b="33002"/>
          <a:stretch/>
        </p:blipFill>
        <p:spPr>
          <a:xfrm>
            <a:off x="1056692" y="2006082"/>
            <a:ext cx="1592037" cy="15440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内容占位符 2">
            <a:extLst>
              <a:ext uri="{FF2B5EF4-FFF2-40B4-BE49-F238E27FC236}">
                <a16:creationId xmlns:a16="http://schemas.microsoft.com/office/drawing/2014/main" id="{AA33A758-7451-F16A-8C96-112DD6A2A3E2}"/>
              </a:ext>
            </a:extLst>
          </p:cNvPr>
          <p:cNvSpPr txBox="1">
            <a:spLocks/>
          </p:cNvSpPr>
          <p:nvPr/>
        </p:nvSpPr>
        <p:spPr>
          <a:xfrm>
            <a:off x="1056692" y="3932070"/>
            <a:ext cx="1592037" cy="545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dirty="0"/>
              <a:t>导师</a:t>
            </a:r>
          </a:p>
        </p:txBody>
      </p:sp>
    </p:spTree>
    <p:extLst>
      <p:ext uri="{BB962C8B-B14F-4D97-AF65-F5344CB8AC3E}">
        <p14:creationId xmlns:p14="http://schemas.microsoft.com/office/powerpoint/2010/main" val="25572464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案例</a:t>
            </a:r>
            <a:r>
              <a:rPr lang="en-US" altLang="zh-CN" dirty="0"/>
              <a:t>1</a:t>
            </a:r>
            <a:endParaRPr lang="zh-CN" altLang="en-US" dirty="0"/>
          </a:p>
        </p:txBody>
      </p:sp>
      <p:pic>
        <p:nvPicPr>
          <p:cNvPr id="7" name="图片 6">
            <a:extLst>
              <a:ext uri="{FF2B5EF4-FFF2-40B4-BE49-F238E27FC236}">
                <a16:creationId xmlns:a16="http://schemas.microsoft.com/office/drawing/2014/main" id="{51FC4ADD-6079-BF89-5403-8C9988569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63" y="1774661"/>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矩形: 圆角 7">
            <a:extLst>
              <a:ext uri="{FF2B5EF4-FFF2-40B4-BE49-F238E27FC236}">
                <a16:creationId xmlns:a16="http://schemas.microsoft.com/office/drawing/2014/main" id="{47A31A46-3DA2-9A86-4021-CF046428395F}"/>
              </a:ext>
            </a:extLst>
          </p:cNvPr>
          <p:cNvSpPr/>
          <p:nvPr/>
        </p:nvSpPr>
        <p:spPr>
          <a:xfrm>
            <a:off x="1753378" y="1858481"/>
            <a:ext cx="8892008"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论文用随机负载来评测，每个端点都能收发，实际上真实任务收、发总是分离的。</a:t>
            </a:r>
          </a:p>
        </p:txBody>
      </p:sp>
      <p:sp>
        <p:nvSpPr>
          <p:cNvPr id="11" name="直角三角形 10">
            <a:extLst>
              <a:ext uri="{FF2B5EF4-FFF2-40B4-BE49-F238E27FC236}">
                <a16:creationId xmlns:a16="http://schemas.microsoft.com/office/drawing/2014/main" id="{289EB8FD-C474-9710-07F5-AFA336711649}"/>
              </a:ext>
            </a:extLst>
          </p:cNvPr>
          <p:cNvSpPr/>
          <p:nvPr/>
        </p:nvSpPr>
        <p:spPr>
          <a:xfrm rot="2700000">
            <a:off x="1664887" y="2064959"/>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448A53E8-844F-B9EE-B8D8-CCAE064C4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63" y="4164755"/>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矩形: 圆角 12">
            <a:extLst>
              <a:ext uri="{FF2B5EF4-FFF2-40B4-BE49-F238E27FC236}">
                <a16:creationId xmlns:a16="http://schemas.microsoft.com/office/drawing/2014/main" id="{29E4EC10-8FAC-626B-50D3-B53D54042224}"/>
              </a:ext>
            </a:extLst>
          </p:cNvPr>
          <p:cNvSpPr/>
          <p:nvPr/>
        </p:nvSpPr>
        <p:spPr>
          <a:xfrm>
            <a:off x="1753378" y="4248575"/>
            <a:ext cx="7970171"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针对真实任务设计</a:t>
            </a:r>
            <a:r>
              <a:rPr lang="en-US" altLang="zh-CN" dirty="0" err="1">
                <a:latin typeface="微软雅黑" panose="020B0503020204020204" pitchFamily="34" charset="-122"/>
                <a:ea typeface="微软雅黑" panose="020B0503020204020204" pitchFamily="34" charset="-122"/>
              </a:rPr>
              <a:t>NoC</a:t>
            </a:r>
            <a:r>
              <a:rPr lang="zh-CN" altLang="en-US" dirty="0">
                <a:latin typeface="微软雅黑" panose="020B0503020204020204" pitchFamily="34" charset="-122"/>
                <a:ea typeface="微软雅黑" panose="020B0503020204020204" pitchFamily="34" charset="-122"/>
              </a:rPr>
              <a:t>拓扑；收发分离；设计符合实际情况的评测标准。</a:t>
            </a:r>
          </a:p>
        </p:txBody>
      </p:sp>
      <p:sp>
        <p:nvSpPr>
          <p:cNvPr id="14" name="直角三角形 13">
            <a:extLst>
              <a:ext uri="{FF2B5EF4-FFF2-40B4-BE49-F238E27FC236}">
                <a16:creationId xmlns:a16="http://schemas.microsoft.com/office/drawing/2014/main" id="{152ECBF6-CBAF-29A2-7EF4-78555C08DC82}"/>
              </a:ext>
            </a:extLst>
          </p:cNvPr>
          <p:cNvSpPr/>
          <p:nvPr/>
        </p:nvSpPr>
        <p:spPr>
          <a:xfrm rot="2700000">
            <a:off x="1664887" y="4455053"/>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44B51275-9321-9A8E-82A8-6B232C904845}"/>
              </a:ext>
            </a:extLst>
          </p:cNvPr>
          <p:cNvPicPr>
            <a:picLocks noChangeAspect="1"/>
          </p:cNvPicPr>
          <p:nvPr/>
        </p:nvPicPr>
        <p:blipFill rotWithShape="1">
          <a:blip r:embed="rId3"/>
          <a:srcRect l="7035" r="8557" b="43809"/>
          <a:stretch/>
        </p:blipFill>
        <p:spPr>
          <a:xfrm>
            <a:off x="10645386" y="2519757"/>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矩形: 圆角 8">
            <a:extLst>
              <a:ext uri="{FF2B5EF4-FFF2-40B4-BE49-F238E27FC236}">
                <a16:creationId xmlns:a16="http://schemas.microsoft.com/office/drawing/2014/main" id="{FDB8227F-ED28-A773-4E77-EB693D2D4CD7}"/>
              </a:ext>
            </a:extLst>
          </p:cNvPr>
          <p:cNvSpPr/>
          <p:nvPr/>
        </p:nvSpPr>
        <p:spPr>
          <a:xfrm>
            <a:off x="5009883" y="2581021"/>
            <a:ext cx="5501372"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你已经有批判性，但形成学位论文更需要建设性。</a:t>
            </a:r>
          </a:p>
        </p:txBody>
      </p:sp>
      <p:sp>
        <p:nvSpPr>
          <p:cNvPr id="10" name="直角三角形 9">
            <a:extLst>
              <a:ext uri="{FF2B5EF4-FFF2-40B4-BE49-F238E27FC236}">
                <a16:creationId xmlns:a16="http://schemas.microsoft.com/office/drawing/2014/main" id="{6BE6F90F-ED77-488D-A50D-23330C2C6C48}"/>
              </a:ext>
            </a:extLst>
          </p:cNvPr>
          <p:cNvSpPr/>
          <p:nvPr/>
        </p:nvSpPr>
        <p:spPr>
          <a:xfrm rot="18900000" flipH="1">
            <a:off x="10403098" y="2777665"/>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5" name="图片 14">
            <a:extLst>
              <a:ext uri="{FF2B5EF4-FFF2-40B4-BE49-F238E27FC236}">
                <a16:creationId xmlns:a16="http://schemas.microsoft.com/office/drawing/2014/main" id="{6631EAEF-0F5B-A9E1-E778-E6B8D7027316}"/>
              </a:ext>
            </a:extLst>
          </p:cNvPr>
          <p:cNvPicPr>
            <a:picLocks noChangeAspect="1"/>
          </p:cNvPicPr>
          <p:nvPr/>
        </p:nvPicPr>
        <p:blipFill rotWithShape="1">
          <a:blip r:embed="rId3"/>
          <a:srcRect l="7035" r="8557" b="43809"/>
          <a:stretch/>
        </p:blipFill>
        <p:spPr>
          <a:xfrm>
            <a:off x="10645386" y="3311624"/>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矩形: 圆角 15">
            <a:extLst>
              <a:ext uri="{FF2B5EF4-FFF2-40B4-BE49-F238E27FC236}">
                <a16:creationId xmlns:a16="http://schemas.microsoft.com/office/drawing/2014/main" id="{4952C04E-8A8B-6BAF-E8E7-8BAD66A8A35B}"/>
              </a:ext>
            </a:extLst>
          </p:cNvPr>
          <p:cNvSpPr/>
          <p:nvPr/>
        </p:nvSpPr>
        <p:spPr>
          <a:xfrm>
            <a:off x="5009882" y="3372888"/>
            <a:ext cx="5501372"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你认为学术普遍做法不好，你有什么更好的办法？</a:t>
            </a:r>
          </a:p>
        </p:txBody>
      </p:sp>
      <p:sp>
        <p:nvSpPr>
          <p:cNvPr id="17" name="直角三角形 16">
            <a:extLst>
              <a:ext uri="{FF2B5EF4-FFF2-40B4-BE49-F238E27FC236}">
                <a16:creationId xmlns:a16="http://schemas.microsoft.com/office/drawing/2014/main" id="{FDF55329-836D-003E-5A32-3EBEF7DDF010}"/>
              </a:ext>
            </a:extLst>
          </p:cNvPr>
          <p:cNvSpPr/>
          <p:nvPr/>
        </p:nvSpPr>
        <p:spPr>
          <a:xfrm rot="18900000" flipH="1">
            <a:off x="10403098" y="3569532"/>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48060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案例</a:t>
            </a:r>
            <a:r>
              <a:rPr lang="en-US" altLang="zh-CN" dirty="0"/>
              <a:t>1</a:t>
            </a:r>
            <a:endParaRPr lang="zh-CN" altLang="en-US" dirty="0"/>
          </a:p>
        </p:txBody>
      </p:sp>
      <p:pic>
        <p:nvPicPr>
          <p:cNvPr id="5" name="图片 4">
            <a:extLst>
              <a:ext uri="{FF2B5EF4-FFF2-40B4-BE49-F238E27FC236}">
                <a16:creationId xmlns:a16="http://schemas.microsoft.com/office/drawing/2014/main" id="{44B51275-9321-9A8E-82A8-6B232C904845}"/>
              </a:ext>
            </a:extLst>
          </p:cNvPr>
          <p:cNvPicPr>
            <a:picLocks noChangeAspect="1"/>
          </p:cNvPicPr>
          <p:nvPr/>
        </p:nvPicPr>
        <p:blipFill rotWithShape="1">
          <a:blip r:embed="rId2"/>
          <a:srcRect l="7035" r="8557" b="43809"/>
          <a:stretch/>
        </p:blipFill>
        <p:spPr>
          <a:xfrm>
            <a:off x="10645386" y="1692248"/>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矩形: 圆角 8">
            <a:extLst>
              <a:ext uri="{FF2B5EF4-FFF2-40B4-BE49-F238E27FC236}">
                <a16:creationId xmlns:a16="http://schemas.microsoft.com/office/drawing/2014/main" id="{FDB8227F-ED28-A773-4E77-EB693D2D4CD7}"/>
              </a:ext>
            </a:extLst>
          </p:cNvPr>
          <p:cNvSpPr/>
          <p:nvPr/>
        </p:nvSpPr>
        <p:spPr>
          <a:xfrm>
            <a:off x="1191296" y="1753512"/>
            <a:ext cx="9319959"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关于你批评的问题，我能理解领域学者为什么都这么做，经过这次写作后你也会理解的。</a:t>
            </a:r>
          </a:p>
        </p:txBody>
      </p:sp>
      <p:sp>
        <p:nvSpPr>
          <p:cNvPr id="10" name="直角三角形 9">
            <a:extLst>
              <a:ext uri="{FF2B5EF4-FFF2-40B4-BE49-F238E27FC236}">
                <a16:creationId xmlns:a16="http://schemas.microsoft.com/office/drawing/2014/main" id="{6BE6F90F-ED77-488D-A50D-23330C2C6C48}"/>
              </a:ext>
            </a:extLst>
          </p:cNvPr>
          <p:cNvSpPr/>
          <p:nvPr/>
        </p:nvSpPr>
        <p:spPr>
          <a:xfrm rot="18900000" flipH="1">
            <a:off x="10403098" y="1950156"/>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5" name="图片 14">
            <a:extLst>
              <a:ext uri="{FF2B5EF4-FFF2-40B4-BE49-F238E27FC236}">
                <a16:creationId xmlns:a16="http://schemas.microsoft.com/office/drawing/2014/main" id="{6631EAEF-0F5B-A9E1-E778-E6B8D7027316}"/>
              </a:ext>
            </a:extLst>
          </p:cNvPr>
          <p:cNvPicPr>
            <a:picLocks noChangeAspect="1"/>
          </p:cNvPicPr>
          <p:nvPr/>
        </p:nvPicPr>
        <p:blipFill rotWithShape="1">
          <a:blip r:embed="rId2"/>
          <a:srcRect l="7035" r="8557" b="43809"/>
          <a:stretch/>
        </p:blipFill>
        <p:spPr>
          <a:xfrm>
            <a:off x="10645386" y="2484115"/>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矩形: 圆角 15">
            <a:extLst>
              <a:ext uri="{FF2B5EF4-FFF2-40B4-BE49-F238E27FC236}">
                <a16:creationId xmlns:a16="http://schemas.microsoft.com/office/drawing/2014/main" id="{4952C04E-8A8B-6BAF-E8E7-8BAD66A8A35B}"/>
              </a:ext>
            </a:extLst>
          </p:cNvPr>
          <p:cNvSpPr/>
          <p:nvPr/>
        </p:nvSpPr>
        <p:spPr>
          <a:xfrm>
            <a:off x="4365938" y="2545379"/>
            <a:ext cx="6145316"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学术需要简单有效的方法，而不是添加复杂工程细节。</a:t>
            </a:r>
          </a:p>
        </p:txBody>
      </p:sp>
      <p:sp>
        <p:nvSpPr>
          <p:cNvPr id="17" name="直角三角形 16">
            <a:extLst>
              <a:ext uri="{FF2B5EF4-FFF2-40B4-BE49-F238E27FC236}">
                <a16:creationId xmlns:a16="http://schemas.microsoft.com/office/drawing/2014/main" id="{FDF55329-836D-003E-5A32-3EBEF7DDF010}"/>
              </a:ext>
            </a:extLst>
          </p:cNvPr>
          <p:cNvSpPr/>
          <p:nvPr/>
        </p:nvSpPr>
        <p:spPr>
          <a:xfrm rot="18900000" flipH="1">
            <a:off x="10403098" y="2742023"/>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487F3BAC-D45A-9C92-09D6-38980CA7647E}"/>
              </a:ext>
            </a:extLst>
          </p:cNvPr>
          <p:cNvPicPr>
            <a:picLocks noChangeAspect="1"/>
          </p:cNvPicPr>
          <p:nvPr/>
        </p:nvPicPr>
        <p:blipFill rotWithShape="1">
          <a:blip r:embed="rId2"/>
          <a:srcRect l="7035" r="8557" b="43809"/>
          <a:stretch/>
        </p:blipFill>
        <p:spPr>
          <a:xfrm>
            <a:off x="10645386" y="3275982"/>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矩形: 圆角 3">
            <a:extLst>
              <a:ext uri="{FF2B5EF4-FFF2-40B4-BE49-F238E27FC236}">
                <a16:creationId xmlns:a16="http://schemas.microsoft.com/office/drawing/2014/main" id="{E5A9649D-E4A4-EED2-8D75-CD5065886CAA}"/>
              </a:ext>
            </a:extLst>
          </p:cNvPr>
          <p:cNvSpPr/>
          <p:nvPr/>
        </p:nvSpPr>
        <p:spPr>
          <a:xfrm>
            <a:off x="1546613" y="3337246"/>
            <a:ext cx="8964642"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而且，你刚刚所提的内容很直白。人人都知道的事情没办法写成一篇优秀的论文。</a:t>
            </a:r>
          </a:p>
        </p:txBody>
      </p:sp>
      <p:sp>
        <p:nvSpPr>
          <p:cNvPr id="6" name="直角三角形 5">
            <a:extLst>
              <a:ext uri="{FF2B5EF4-FFF2-40B4-BE49-F238E27FC236}">
                <a16:creationId xmlns:a16="http://schemas.microsoft.com/office/drawing/2014/main" id="{EEF4E513-3BA2-8668-3EF4-6790A27899B4}"/>
              </a:ext>
            </a:extLst>
          </p:cNvPr>
          <p:cNvSpPr/>
          <p:nvPr/>
        </p:nvSpPr>
        <p:spPr>
          <a:xfrm rot="18900000" flipH="1">
            <a:off x="10403098" y="3533890"/>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8" name="图片 17">
            <a:extLst>
              <a:ext uri="{FF2B5EF4-FFF2-40B4-BE49-F238E27FC236}">
                <a16:creationId xmlns:a16="http://schemas.microsoft.com/office/drawing/2014/main" id="{43CCAFED-3408-F851-A10E-2EB9A5C0DC70}"/>
              </a:ext>
            </a:extLst>
          </p:cNvPr>
          <p:cNvPicPr>
            <a:picLocks noChangeAspect="1"/>
          </p:cNvPicPr>
          <p:nvPr/>
        </p:nvPicPr>
        <p:blipFill rotWithShape="1">
          <a:blip r:embed="rId2"/>
          <a:srcRect l="7035" r="8557" b="43809"/>
          <a:stretch/>
        </p:blipFill>
        <p:spPr>
          <a:xfrm>
            <a:off x="10645386" y="4067849"/>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矩形: 圆角 18">
            <a:extLst>
              <a:ext uri="{FF2B5EF4-FFF2-40B4-BE49-F238E27FC236}">
                <a16:creationId xmlns:a16="http://schemas.microsoft.com/office/drawing/2014/main" id="{5A35A5E2-C614-B350-133B-0C0D152C534D}"/>
              </a:ext>
            </a:extLst>
          </p:cNvPr>
          <p:cNvSpPr/>
          <p:nvPr/>
        </p:nvSpPr>
        <p:spPr>
          <a:xfrm>
            <a:off x="2453425" y="4129112"/>
            <a:ext cx="8057829" cy="835693"/>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我需要你跟我谈谈经过宝贵的实践经历后，关于</a:t>
            </a:r>
            <a:r>
              <a:rPr lang="en-US" altLang="zh-CN" dirty="0" err="1">
                <a:latin typeface="微软雅黑" panose="020B0503020204020204" pitchFamily="34" charset="-122"/>
                <a:ea typeface="微软雅黑" panose="020B0503020204020204" pitchFamily="34" charset="-122"/>
                <a:cs typeface="文泉驿等宽微米黑" panose="020B0606030804020204" pitchFamily="34" charset="-122"/>
              </a:rPr>
              <a:t>NoC</a:t>
            </a: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设计，</a:t>
            </a:r>
            <a:endParaRPr lang="en-US" altLang="zh-CN" dirty="0">
              <a:latin typeface="微软雅黑" panose="020B0503020204020204" pitchFamily="34" charset="-122"/>
              <a:ea typeface="微软雅黑" panose="020B0503020204020204" pitchFamily="34" charset="-122"/>
              <a:cs typeface="文泉驿等宽微米黑" panose="020B0606030804020204" pitchFamily="34" charset="-122"/>
            </a:endParaRPr>
          </a:p>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只有你知道、</a:t>
            </a:r>
            <a:r>
              <a:rPr lang="zh-CN" altLang="en-US" b="1" dirty="0">
                <a:latin typeface="微软雅黑" panose="020B0503020204020204" pitchFamily="34" charset="-122"/>
                <a:ea typeface="微软雅黑" panose="020B0503020204020204" pitchFamily="34" charset="-122"/>
                <a:cs typeface="文泉驿等宽微米黑" panose="020B0606030804020204" pitchFamily="34" charset="-122"/>
              </a:rPr>
              <a:t>象牙塔中的学者不会知道的事情</a:t>
            </a: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a:t>
            </a:r>
          </a:p>
        </p:txBody>
      </p:sp>
      <p:sp>
        <p:nvSpPr>
          <p:cNvPr id="20" name="直角三角形 19">
            <a:extLst>
              <a:ext uri="{FF2B5EF4-FFF2-40B4-BE49-F238E27FC236}">
                <a16:creationId xmlns:a16="http://schemas.microsoft.com/office/drawing/2014/main" id="{5AD40A17-3F16-2980-8B59-E5223CC17E45}"/>
              </a:ext>
            </a:extLst>
          </p:cNvPr>
          <p:cNvSpPr/>
          <p:nvPr/>
        </p:nvSpPr>
        <p:spPr>
          <a:xfrm rot="18900000" flipH="1">
            <a:off x="10403098" y="4325757"/>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50529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案例</a:t>
            </a:r>
            <a:r>
              <a:rPr lang="en-US" altLang="zh-CN" dirty="0"/>
              <a:t>1</a:t>
            </a:r>
            <a:endParaRPr lang="zh-CN" altLang="en-US" dirty="0"/>
          </a:p>
        </p:txBody>
      </p:sp>
      <p:pic>
        <p:nvPicPr>
          <p:cNvPr id="7" name="图片 6">
            <a:extLst>
              <a:ext uri="{FF2B5EF4-FFF2-40B4-BE49-F238E27FC236}">
                <a16:creationId xmlns:a16="http://schemas.microsoft.com/office/drawing/2014/main" id="{51FC4ADD-6079-BF89-5403-8C9988569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63" y="1774661"/>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矩形: 圆角 7">
            <a:extLst>
              <a:ext uri="{FF2B5EF4-FFF2-40B4-BE49-F238E27FC236}">
                <a16:creationId xmlns:a16="http://schemas.microsoft.com/office/drawing/2014/main" id="{47A31A46-3DA2-9A86-4021-CF046428395F}"/>
              </a:ext>
            </a:extLst>
          </p:cNvPr>
          <p:cNvSpPr/>
          <p:nvPr/>
        </p:nvSpPr>
        <p:spPr>
          <a:xfrm>
            <a:off x="1753378" y="1858481"/>
            <a:ext cx="3056881"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实际工作流程不一样。</a:t>
            </a:r>
          </a:p>
        </p:txBody>
      </p:sp>
      <p:sp>
        <p:nvSpPr>
          <p:cNvPr id="11" name="直角三角形 10">
            <a:extLst>
              <a:ext uri="{FF2B5EF4-FFF2-40B4-BE49-F238E27FC236}">
                <a16:creationId xmlns:a16="http://schemas.microsoft.com/office/drawing/2014/main" id="{289EB8FD-C474-9710-07F5-AFA336711649}"/>
              </a:ext>
            </a:extLst>
          </p:cNvPr>
          <p:cNvSpPr/>
          <p:nvPr/>
        </p:nvSpPr>
        <p:spPr>
          <a:xfrm rot="2700000">
            <a:off x="1664887" y="2064959"/>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448A53E8-844F-B9EE-B8D8-CCAE064C4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63" y="2635031"/>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矩形: 圆角 12">
            <a:extLst>
              <a:ext uri="{FF2B5EF4-FFF2-40B4-BE49-F238E27FC236}">
                <a16:creationId xmlns:a16="http://schemas.microsoft.com/office/drawing/2014/main" id="{29E4EC10-8FAC-626B-50D3-B53D54042224}"/>
              </a:ext>
            </a:extLst>
          </p:cNvPr>
          <p:cNvSpPr/>
          <p:nvPr/>
        </p:nvSpPr>
        <p:spPr>
          <a:xfrm>
            <a:off x="1753378" y="2718851"/>
            <a:ext cx="9006921"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论文中，作者可以任意设计性质优秀的拓扑结构，一切都以提升</a:t>
            </a:r>
            <a:r>
              <a:rPr lang="en-US" altLang="zh-CN" dirty="0" err="1">
                <a:latin typeface="微软雅黑" panose="020B0503020204020204" pitchFamily="34" charset="-122"/>
                <a:ea typeface="微软雅黑" panose="020B0503020204020204" pitchFamily="34" charset="-122"/>
              </a:rPr>
              <a:t>NoC</a:t>
            </a:r>
            <a:r>
              <a:rPr lang="zh-CN" altLang="en-US" dirty="0">
                <a:latin typeface="微软雅黑" panose="020B0503020204020204" pitchFamily="34" charset="-122"/>
                <a:ea typeface="微软雅黑" panose="020B0503020204020204" pitchFamily="34" charset="-122"/>
              </a:rPr>
              <a:t>性能为目的。</a:t>
            </a:r>
          </a:p>
        </p:txBody>
      </p:sp>
      <p:sp>
        <p:nvSpPr>
          <p:cNvPr id="14" name="直角三角形 13">
            <a:extLst>
              <a:ext uri="{FF2B5EF4-FFF2-40B4-BE49-F238E27FC236}">
                <a16:creationId xmlns:a16="http://schemas.microsoft.com/office/drawing/2014/main" id="{152ECBF6-CBAF-29A2-7EF4-78555C08DC82}"/>
              </a:ext>
            </a:extLst>
          </p:cNvPr>
          <p:cNvSpPr/>
          <p:nvPr/>
        </p:nvSpPr>
        <p:spPr>
          <a:xfrm rot="2700000">
            <a:off x="1664887" y="2925329"/>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A854B94B-6AA7-5B34-08E6-C458E6903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63" y="3429000"/>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矩形: 圆角 3">
            <a:extLst>
              <a:ext uri="{FF2B5EF4-FFF2-40B4-BE49-F238E27FC236}">
                <a16:creationId xmlns:a16="http://schemas.microsoft.com/office/drawing/2014/main" id="{A886D338-3FAA-1148-06E3-47FCCA47FD7D}"/>
              </a:ext>
            </a:extLst>
          </p:cNvPr>
          <p:cNvSpPr/>
          <p:nvPr/>
        </p:nvSpPr>
        <p:spPr>
          <a:xfrm>
            <a:off x="1753378" y="3512820"/>
            <a:ext cx="8266385" cy="81429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实际工作中，其他部门先确定平面规划，</a:t>
            </a:r>
            <a:endParaRPr lang="en-US" altLang="zh-CN" dirty="0">
              <a:latin typeface="微软雅黑" panose="020B0503020204020204" pitchFamily="34" charset="-122"/>
              <a:ea typeface="微软雅黑" panose="020B0503020204020204" pitchFamily="34" charset="-122"/>
            </a:endParaRPr>
          </a:p>
          <a:p>
            <a:pPr algn="ctr"/>
            <a:r>
              <a:rPr lang="zh-CN" altLang="en-US" dirty="0">
                <a:latin typeface="微软雅黑" panose="020B0503020204020204" pitchFamily="34" charset="-122"/>
                <a:ea typeface="微软雅黑" panose="020B0503020204020204" pitchFamily="34" charset="-122"/>
              </a:rPr>
              <a:t>我们只能在版图剩余的空间里去设计和优化</a:t>
            </a:r>
            <a:r>
              <a:rPr lang="en-US" altLang="zh-CN" dirty="0" err="1">
                <a:latin typeface="微软雅黑" panose="020B0503020204020204" pitchFamily="34" charset="-122"/>
                <a:ea typeface="微软雅黑" panose="020B0503020204020204" pitchFamily="34" charset="-122"/>
              </a:rPr>
              <a:t>NoC</a:t>
            </a:r>
            <a:r>
              <a:rPr lang="zh-CN" altLang="en-US" dirty="0">
                <a:latin typeface="微软雅黑" panose="020B0503020204020204" pitchFamily="34" charset="-122"/>
                <a:ea typeface="微软雅黑" panose="020B0503020204020204" pitchFamily="34" charset="-122"/>
              </a:rPr>
              <a:t>，争取达到设计预期指标。</a:t>
            </a:r>
          </a:p>
        </p:txBody>
      </p:sp>
      <p:sp>
        <p:nvSpPr>
          <p:cNvPr id="6" name="直角三角形 5">
            <a:extLst>
              <a:ext uri="{FF2B5EF4-FFF2-40B4-BE49-F238E27FC236}">
                <a16:creationId xmlns:a16="http://schemas.microsoft.com/office/drawing/2014/main" id="{406A3FE1-8A0E-2E74-21F5-3F2B4C44FEC2}"/>
              </a:ext>
            </a:extLst>
          </p:cNvPr>
          <p:cNvSpPr/>
          <p:nvPr/>
        </p:nvSpPr>
        <p:spPr>
          <a:xfrm rot="2700000">
            <a:off x="1664887" y="3719298"/>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8" name="图片 17">
            <a:extLst>
              <a:ext uri="{FF2B5EF4-FFF2-40B4-BE49-F238E27FC236}">
                <a16:creationId xmlns:a16="http://schemas.microsoft.com/office/drawing/2014/main" id="{4D3C559C-9130-0219-7474-323D49D3B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63" y="4428294"/>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矩形: 圆角 18">
            <a:extLst>
              <a:ext uri="{FF2B5EF4-FFF2-40B4-BE49-F238E27FC236}">
                <a16:creationId xmlns:a16="http://schemas.microsoft.com/office/drawing/2014/main" id="{58C16A35-8896-DADD-C641-3D82E12D1A41}"/>
              </a:ext>
            </a:extLst>
          </p:cNvPr>
          <p:cNvSpPr/>
          <p:nvPr/>
        </p:nvSpPr>
        <p:spPr>
          <a:xfrm>
            <a:off x="1753378" y="4512114"/>
            <a:ext cx="5594019"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协调修改平面规划并非不可能，但是非常困难。</a:t>
            </a:r>
          </a:p>
        </p:txBody>
      </p:sp>
      <p:sp>
        <p:nvSpPr>
          <p:cNvPr id="20" name="直角三角形 19">
            <a:extLst>
              <a:ext uri="{FF2B5EF4-FFF2-40B4-BE49-F238E27FC236}">
                <a16:creationId xmlns:a16="http://schemas.microsoft.com/office/drawing/2014/main" id="{0E095FA5-E107-F49A-BB7C-0B08F964975C}"/>
              </a:ext>
            </a:extLst>
          </p:cNvPr>
          <p:cNvSpPr/>
          <p:nvPr/>
        </p:nvSpPr>
        <p:spPr>
          <a:xfrm rot="2700000">
            <a:off x="1664887" y="4718592"/>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69821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案例</a:t>
            </a:r>
            <a:r>
              <a:rPr lang="en-US" altLang="zh-CN" dirty="0"/>
              <a:t>1</a:t>
            </a:r>
            <a:endParaRPr lang="zh-CN" altLang="en-US" dirty="0"/>
          </a:p>
        </p:txBody>
      </p:sp>
      <p:pic>
        <p:nvPicPr>
          <p:cNvPr id="3" name="图片 2">
            <a:extLst>
              <a:ext uri="{FF2B5EF4-FFF2-40B4-BE49-F238E27FC236}">
                <a16:creationId xmlns:a16="http://schemas.microsoft.com/office/drawing/2014/main" id="{855C9612-5AE0-1555-64F8-D88A0FC30897}"/>
              </a:ext>
            </a:extLst>
          </p:cNvPr>
          <p:cNvPicPr>
            <a:picLocks noChangeAspect="1"/>
          </p:cNvPicPr>
          <p:nvPr/>
        </p:nvPicPr>
        <p:blipFill rotWithShape="1">
          <a:blip r:embed="rId2"/>
          <a:srcRect l="7035" r="8557" b="43809"/>
          <a:stretch/>
        </p:blipFill>
        <p:spPr>
          <a:xfrm>
            <a:off x="10645386" y="1774661"/>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矩形: 圆角 3">
            <a:extLst>
              <a:ext uri="{FF2B5EF4-FFF2-40B4-BE49-F238E27FC236}">
                <a16:creationId xmlns:a16="http://schemas.microsoft.com/office/drawing/2014/main" id="{01A8BE5B-3E4F-8EC5-DA3F-DECEB9557DF8}"/>
              </a:ext>
            </a:extLst>
          </p:cNvPr>
          <p:cNvSpPr/>
          <p:nvPr/>
        </p:nvSpPr>
        <p:spPr>
          <a:xfrm>
            <a:off x="6478073" y="1835925"/>
            <a:ext cx="4033181"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有意思，这确实是我第一次知道。</a:t>
            </a:r>
          </a:p>
        </p:txBody>
      </p:sp>
      <p:sp>
        <p:nvSpPr>
          <p:cNvPr id="6" name="直角三角形 5">
            <a:extLst>
              <a:ext uri="{FF2B5EF4-FFF2-40B4-BE49-F238E27FC236}">
                <a16:creationId xmlns:a16="http://schemas.microsoft.com/office/drawing/2014/main" id="{9828FB9B-F618-70A7-B3F2-17F5A48C7644}"/>
              </a:ext>
            </a:extLst>
          </p:cNvPr>
          <p:cNvSpPr/>
          <p:nvPr/>
        </p:nvSpPr>
        <p:spPr>
          <a:xfrm rot="18900000" flipH="1">
            <a:off x="10403098" y="2032569"/>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51FC4ADD-6079-BF89-5403-8C9988569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63" y="3369344"/>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矩形: 圆角 7">
            <a:extLst>
              <a:ext uri="{FF2B5EF4-FFF2-40B4-BE49-F238E27FC236}">
                <a16:creationId xmlns:a16="http://schemas.microsoft.com/office/drawing/2014/main" id="{47A31A46-3DA2-9A86-4021-CF046428395F}"/>
              </a:ext>
            </a:extLst>
          </p:cNvPr>
          <p:cNvSpPr/>
          <p:nvPr/>
        </p:nvSpPr>
        <p:spPr>
          <a:xfrm>
            <a:off x="1753378" y="3453164"/>
            <a:ext cx="7905496"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客观所致。平面规划要考虑整个芯片的预期参数，</a:t>
            </a:r>
            <a:r>
              <a:rPr lang="en-US" altLang="zh-CN" dirty="0" err="1">
                <a:latin typeface="微软雅黑" panose="020B0503020204020204" pitchFamily="34" charset="-122"/>
                <a:ea typeface="微软雅黑" panose="020B0503020204020204" pitchFamily="34" charset="-122"/>
              </a:rPr>
              <a:t>NoC</a:t>
            </a:r>
            <a:r>
              <a:rPr lang="zh-CN" altLang="en-US" dirty="0">
                <a:latin typeface="微软雅黑" panose="020B0503020204020204" pitchFamily="34" charset="-122"/>
                <a:ea typeface="微软雅黑" panose="020B0503020204020204" pitchFamily="34" charset="-122"/>
              </a:rPr>
              <a:t>只是一小部分。</a:t>
            </a:r>
          </a:p>
        </p:txBody>
      </p:sp>
      <p:sp>
        <p:nvSpPr>
          <p:cNvPr id="11" name="直角三角形 10">
            <a:extLst>
              <a:ext uri="{FF2B5EF4-FFF2-40B4-BE49-F238E27FC236}">
                <a16:creationId xmlns:a16="http://schemas.microsoft.com/office/drawing/2014/main" id="{289EB8FD-C474-9710-07F5-AFA336711649}"/>
              </a:ext>
            </a:extLst>
          </p:cNvPr>
          <p:cNvSpPr/>
          <p:nvPr/>
        </p:nvSpPr>
        <p:spPr>
          <a:xfrm rot="2700000">
            <a:off x="1664887" y="3659642"/>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448A53E8-844F-B9EE-B8D8-CCAE064C4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63" y="4136753"/>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矩形: 圆角 12">
            <a:extLst>
              <a:ext uri="{FF2B5EF4-FFF2-40B4-BE49-F238E27FC236}">
                <a16:creationId xmlns:a16="http://schemas.microsoft.com/office/drawing/2014/main" id="{29E4EC10-8FAC-626B-50D3-B53D54042224}"/>
              </a:ext>
            </a:extLst>
          </p:cNvPr>
          <p:cNvSpPr/>
          <p:nvPr/>
        </p:nvSpPr>
        <p:spPr>
          <a:xfrm>
            <a:off x="1753378" y="4220573"/>
            <a:ext cx="8757876"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dirty="0" err="1">
                <a:latin typeface="微软雅黑" panose="020B0503020204020204" pitchFamily="34" charset="-122"/>
                <a:ea typeface="微软雅黑" panose="020B0503020204020204" pitchFamily="34" charset="-122"/>
              </a:rPr>
              <a:t>NoC</a:t>
            </a:r>
            <a:r>
              <a:rPr lang="zh-CN" altLang="en-US" dirty="0">
                <a:latin typeface="微软雅黑" panose="020B0503020204020204" pitchFamily="34" charset="-122"/>
                <a:ea typeface="微软雅黑" panose="020B0503020204020204" pitchFamily="34" charset="-122"/>
              </a:rPr>
              <a:t>没有计算核心、内存接口等重要。性能达到设计预期后，再提升意义不大。</a:t>
            </a:r>
          </a:p>
        </p:txBody>
      </p:sp>
      <p:sp>
        <p:nvSpPr>
          <p:cNvPr id="14" name="直角三角形 13">
            <a:extLst>
              <a:ext uri="{FF2B5EF4-FFF2-40B4-BE49-F238E27FC236}">
                <a16:creationId xmlns:a16="http://schemas.microsoft.com/office/drawing/2014/main" id="{152ECBF6-CBAF-29A2-7EF4-78555C08DC82}"/>
              </a:ext>
            </a:extLst>
          </p:cNvPr>
          <p:cNvSpPr/>
          <p:nvPr/>
        </p:nvSpPr>
        <p:spPr>
          <a:xfrm rot="2700000">
            <a:off x="1664887" y="4427051"/>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44B51275-9321-9A8E-82A8-6B232C904845}"/>
              </a:ext>
            </a:extLst>
          </p:cNvPr>
          <p:cNvPicPr>
            <a:picLocks noChangeAspect="1"/>
          </p:cNvPicPr>
          <p:nvPr/>
        </p:nvPicPr>
        <p:blipFill rotWithShape="1">
          <a:blip r:embed="rId2"/>
          <a:srcRect l="7035" r="8557" b="43809"/>
          <a:stretch/>
        </p:blipFill>
        <p:spPr>
          <a:xfrm>
            <a:off x="10645386" y="2623761"/>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矩形: 圆角 8">
            <a:extLst>
              <a:ext uri="{FF2B5EF4-FFF2-40B4-BE49-F238E27FC236}">
                <a16:creationId xmlns:a16="http://schemas.microsoft.com/office/drawing/2014/main" id="{FDB8227F-ED28-A773-4E77-EB693D2D4CD7}"/>
              </a:ext>
            </a:extLst>
          </p:cNvPr>
          <p:cNvSpPr/>
          <p:nvPr/>
        </p:nvSpPr>
        <p:spPr>
          <a:xfrm>
            <a:off x="4250029" y="2685025"/>
            <a:ext cx="6261226"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是你们团队的管理体系所致，还是此流程确有客观必要？</a:t>
            </a:r>
          </a:p>
        </p:txBody>
      </p:sp>
      <p:sp>
        <p:nvSpPr>
          <p:cNvPr id="10" name="直角三角形 9">
            <a:extLst>
              <a:ext uri="{FF2B5EF4-FFF2-40B4-BE49-F238E27FC236}">
                <a16:creationId xmlns:a16="http://schemas.microsoft.com/office/drawing/2014/main" id="{6BE6F90F-ED77-488D-A50D-23330C2C6C48}"/>
              </a:ext>
            </a:extLst>
          </p:cNvPr>
          <p:cNvSpPr/>
          <p:nvPr/>
        </p:nvSpPr>
        <p:spPr>
          <a:xfrm rot="18900000" flipH="1">
            <a:off x="10403098" y="2881669"/>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5" name="图片 14">
            <a:extLst>
              <a:ext uri="{FF2B5EF4-FFF2-40B4-BE49-F238E27FC236}">
                <a16:creationId xmlns:a16="http://schemas.microsoft.com/office/drawing/2014/main" id="{6631EAEF-0F5B-A9E1-E778-E6B8D7027316}"/>
              </a:ext>
            </a:extLst>
          </p:cNvPr>
          <p:cNvPicPr>
            <a:picLocks noChangeAspect="1"/>
          </p:cNvPicPr>
          <p:nvPr/>
        </p:nvPicPr>
        <p:blipFill rotWithShape="1">
          <a:blip r:embed="rId2"/>
          <a:srcRect l="7035" r="8557" b="43809"/>
          <a:stretch/>
        </p:blipFill>
        <p:spPr>
          <a:xfrm>
            <a:off x="10645386" y="4876601"/>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矩形: 圆角 15">
            <a:extLst>
              <a:ext uri="{FF2B5EF4-FFF2-40B4-BE49-F238E27FC236}">
                <a16:creationId xmlns:a16="http://schemas.microsoft.com/office/drawing/2014/main" id="{4952C04E-8A8B-6BAF-E8E7-8BAD66A8A35B}"/>
              </a:ext>
            </a:extLst>
          </p:cNvPr>
          <p:cNvSpPr/>
          <p:nvPr/>
        </p:nvSpPr>
        <p:spPr>
          <a:xfrm>
            <a:off x="7604975" y="4937865"/>
            <a:ext cx="2906279"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这是一个重要的观察。</a:t>
            </a:r>
          </a:p>
        </p:txBody>
      </p:sp>
      <p:sp>
        <p:nvSpPr>
          <p:cNvPr id="17" name="直角三角形 16">
            <a:extLst>
              <a:ext uri="{FF2B5EF4-FFF2-40B4-BE49-F238E27FC236}">
                <a16:creationId xmlns:a16="http://schemas.microsoft.com/office/drawing/2014/main" id="{FDF55329-836D-003E-5A32-3EBEF7DDF010}"/>
              </a:ext>
            </a:extLst>
          </p:cNvPr>
          <p:cNvSpPr/>
          <p:nvPr/>
        </p:nvSpPr>
        <p:spPr>
          <a:xfrm rot="18900000" flipH="1">
            <a:off x="10403098" y="5134509"/>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92213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案例</a:t>
            </a:r>
            <a:r>
              <a:rPr lang="en-US" altLang="zh-CN" dirty="0"/>
              <a:t>1</a:t>
            </a:r>
            <a:endParaRPr lang="zh-CN" altLang="en-US" dirty="0"/>
          </a:p>
        </p:txBody>
      </p:sp>
      <p:pic>
        <p:nvPicPr>
          <p:cNvPr id="3" name="图片 2">
            <a:extLst>
              <a:ext uri="{FF2B5EF4-FFF2-40B4-BE49-F238E27FC236}">
                <a16:creationId xmlns:a16="http://schemas.microsoft.com/office/drawing/2014/main" id="{855C9612-5AE0-1555-64F8-D88A0FC30897}"/>
              </a:ext>
            </a:extLst>
          </p:cNvPr>
          <p:cNvPicPr>
            <a:picLocks noChangeAspect="1"/>
          </p:cNvPicPr>
          <p:nvPr/>
        </p:nvPicPr>
        <p:blipFill rotWithShape="1">
          <a:blip r:embed="rId2"/>
          <a:srcRect l="7035" r="8557" b="43809"/>
          <a:stretch/>
        </p:blipFill>
        <p:spPr>
          <a:xfrm>
            <a:off x="10645386" y="1774661"/>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矩形: 圆角 3">
            <a:extLst>
              <a:ext uri="{FF2B5EF4-FFF2-40B4-BE49-F238E27FC236}">
                <a16:creationId xmlns:a16="http://schemas.microsoft.com/office/drawing/2014/main" id="{01A8BE5B-3E4F-8EC5-DA3F-DECEB9557DF8}"/>
              </a:ext>
            </a:extLst>
          </p:cNvPr>
          <p:cNvSpPr/>
          <p:nvPr/>
        </p:nvSpPr>
        <p:spPr>
          <a:xfrm>
            <a:off x="3805707" y="1835924"/>
            <a:ext cx="6705548" cy="1447123"/>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核心、内存如同两个城市，</a:t>
            </a:r>
            <a:r>
              <a:rPr lang="en-US" altLang="zh-CN" dirty="0" err="1">
                <a:latin typeface="微软雅黑" panose="020B0503020204020204" pitchFamily="34" charset="-122"/>
                <a:ea typeface="微软雅黑" panose="020B0503020204020204" pitchFamily="34" charset="-122"/>
                <a:cs typeface="文泉驿等宽微米黑" panose="020B0606030804020204" pitchFamily="34" charset="-122"/>
              </a:rPr>
              <a:t>NoC</a:t>
            </a: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是高速路。</a:t>
            </a:r>
            <a:endParaRPr lang="en-US" altLang="zh-CN" dirty="0">
              <a:latin typeface="微软雅黑" panose="020B0503020204020204" pitchFamily="34" charset="-122"/>
              <a:ea typeface="微软雅黑" panose="020B0503020204020204" pitchFamily="34" charset="-122"/>
              <a:cs typeface="文泉驿等宽微米黑" panose="020B0606030804020204" pitchFamily="34" charset="-122"/>
            </a:endParaRPr>
          </a:p>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如同需要有城市后带来人的流动，才有修路的必要，</a:t>
            </a:r>
            <a:endParaRPr lang="en-US" altLang="zh-CN" dirty="0">
              <a:latin typeface="微软雅黑" panose="020B0503020204020204" pitchFamily="34" charset="-122"/>
              <a:ea typeface="微软雅黑" panose="020B0503020204020204" pitchFamily="34" charset="-122"/>
              <a:cs typeface="文泉驿等宽微米黑" panose="020B0606030804020204" pitchFamily="34" charset="-122"/>
            </a:endParaRPr>
          </a:p>
          <a:p>
            <a:pPr algn="ctr"/>
            <a:r>
              <a:rPr lang="en-US" altLang="zh-CN" dirty="0" err="1">
                <a:latin typeface="微软雅黑" panose="020B0503020204020204" pitchFamily="34" charset="-122"/>
                <a:ea typeface="微软雅黑" panose="020B0503020204020204" pitchFamily="34" charset="-122"/>
                <a:cs typeface="文泉驿等宽微米黑" panose="020B0606030804020204" pitchFamily="34" charset="-122"/>
              </a:rPr>
              <a:t>NoC</a:t>
            </a: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是芯片设计中天然的二等公民。</a:t>
            </a:r>
            <a:endParaRPr lang="en-US" altLang="zh-CN" dirty="0">
              <a:latin typeface="微软雅黑" panose="020B0503020204020204" pitchFamily="34" charset="-122"/>
              <a:ea typeface="微软雅黑" panose="020B0503020204020204" pitchFamily="34" charset="-122"/>
              <a:cs typeface="文泉驿等宽微米黑" panose="020B0606030804020204" pitchFamily="34" charset="-122"/>
            </a:endParaRPr>
          </a:p>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之前的研究似乎没有认识到这一点。</a:t>
            </a:r>
            <a:endParaRPr lang="en-US" altLang="zh-CN" dirty="0">
              <a:latin typeface="微软雅黑" panose="020B0503020204020204" pitchFamily="34" charset="-122"/>
              <a:ea typeface="微软雅黑" panose="020B0503020204020204" pitchFamily="34" charset="-122"/>
              <a:cs typeface="文泉驿等宽微米黑" panose="020B0606030804020204" pitchFamily="34" charset="-122"/>
            </a:endParaRPr>
          </a:p>
        </p:txBody>
      </p:sp>
      <p:sp>
        <p:nvSpPr>
          <p:cNvPr id="6" name="直角三角形 5">
            <a:extLst>
              <a:ext uri="{FF2B5EF4-FFF2-40B4-BE49-F238E27FC236}">
                <a16:creationId xmlns:a16="http://schemas.microsoft.com/office/drawing/2014/main" id="{9828FB9B-F618-70A7-B3F2-17F5A48C7644}"/>
              </a:ext>
            </a:extLst>
          </p:cNvPr>
          <p:cNvSpPr/>
          <p:nvPr/>
        </p:nvSpPr>
        <p:spPr>
          <a:xfrm rot="18900000" flipH="1">
            <a:off x="10403098" y="2032569"/>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44B51275-9321-9A8E-82A8-6B232C904845}"/>
              </a:ext>
            </a:extLst>
          </p:cNvPr>
          <p:cNvPicPr>
            <a:picLocks noChangeAspect="1"/>
          </p:cNvPicPr>
          <p:nvPr/>
        </p:nvPicPr>
        <p:blipFill rotWithShape="1">
          <a:blip r:embed="rId2"/>
          <a:srcRect l="7035" r="8557" b="43809"/>
          <a:stretch/>
        </p:blipFill>
        <p:spPr>
          <a:xfrm>
            <a:off x="10645386" y="3392361"/>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矩形: 圆角 8">
            <a:extLst>
              <a:ext uri="{FF2B5EF4-FFF2-40B4-BE49-F238E27FC236}">
                <a16:creationId xmlns:a16="http://schemas.microsoft.com/office/drawing/2014/main" id="{FDB8227F-ED28-A773-4E77-EB693D2D4CD7}"/>
              </a:ext>
            </a:extLst>
          </p:cNvPr>
          <p:cNvSpPr/>
          <p:nvPr/>
        </p:nvSpPr>
        <p:spPr>
          <a:xfrm>
            <a:off x="4462529" y="3453624"/>
            <a:ext cx="6048725" cy="828209"/>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所以，你构建起了一个未被研究过的新问题：</a:t>
            </a:r>
            <a:endParaRPr lang="en-US" altLang="zh-CN" dirty="0">
              <a:latin typeface="微软雅黑" panose="020B0503020204020204" pitchFamily="34" charset="-122"/>
              <a:ea typeface="微软雅黑" panose="020B0503020204020204" pitchFamily="34" charset="-122"/>
              <a:cs typeface="文泉驿等宽微米黑" panose="020B0606030804020204" pitchFamily="34" charset="-122"/>
            </a:endParaRPr>
          </a:p>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在给定平面规划的约束后再优化</a:t>
            </a:r>
            <a:r>
              <a:rPr lang="en-US" altLang="zh-CN" dirty="0" err="1">
                <a:latin typeface="微软雅黑" panose="020B0503020204020204" pitchFamily="34" charset="-122"/>
                <a:ea typeface="微软雅黑" panose="020B0503020204020204" pitchFamily="34" charset="-122"/>
                <a:cs typeface="文泉驿等宽微米黑" panose="020B0606030804020204" pitchFamily="34" charset="-122"/>
              </a:rPr>
              <a:t>NoC</a:t>
            </a: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a:t>
            </a:r>
          </a:p>
        </p:txBody>
      </p:sp>
      <p:sp>
        <p:nvSpPr>
          <p:cNvPr id="10" name="直角三角形 9">
            <a:extLst>
              <a:ext uri="{FF2B5EF4-FFF2-40B4-BE49-F238E27FC236}">
                <a16:creationId xmlns:a16="http://schemas.microsoft.com/office/drawing/2014/main" id="{6BE6F90F-ED77-488D-A50D-23330C2C6C48}"/>
              </a:ext>
            </a:extLst>
          </p:cNvPr>
          <p:cNvSpPr/>
          <p:nvPr/>
        </p:nvSpPr>
        <p:spPr>
          <a:xfrm rot="18900000" flipH="1">
            <a:off x="10403098" y="3650269"/>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5" name="图片 14">
            <a:extLst>
              <a:ext uri="{FF2B5EF4-FFF2-40B4-BE49-F238E27FC236}">
                <a16:creationId xmlns:a16="http://schemas.microsoft.com/office/drawing/2014/main" id="{6631EAEF-0F5B-A9E1-E778-E6B8D7027316}"/>
              </a:ext>
            </a:extLst>
          </p:cNvPr>
          <p:cNvPicPr>
            <a:picLocks noChangeAspect="1"/>
          </p:cNvPicPr>
          <p:nvPr/>
        </p:nvPicPr>
        <p:blipFill rotWithShape="1">
          <a:blip r:embed="rId2"/>
          <a:srcRect l="7035" r="8557" b="43809"/>
          <a:stretch/>
        </p:blipFill>
        <p:spPr>
          <a:xfrm>
            <a:off x="10645386" y="4432837"/>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矩形: 圆角 15">
            <a:extLst>
              <a:ext uri="{FF2B5EF4-FFF2-40B4-BE49-F238E27FC236}">
                <a16:creationId xmlns:a16="http://schemas.microsoft.com/office/drawing/2014/main" id="{4952C04E-8A8B-6BAF-E8E7-8BAD66A8A35B}"/>
              </a:ext>
            </a:extLst>
          </p:cNvPr>
          <p:cNvSpPr/>
          <p:nvPr/>
        </p:nvSpPr>
        <p:spPr>
          <a:xfrm>
            <a:off x="7604975" y="4494101"/>
            <a:ext cx="2906279"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有什么具体做法？</a:t>
            </a:r>
          </a:p>
        </p:txBody>
      </p:sp>
      <p:sp>
        <p:nvSpPr>
          <p:cNvPr id="17" name="直角三角形 16">
            <a:extLst>
              <a:ext uri="{FF2B5EF4-FFF2-40B4-BE49-F238E27FC236}">
                <a16:creationId xmlns:a16="http://schemas.microsoft.com/office/drawing/2014/main" id="{FDF55329-836D-003E-5A32-3EBEF7DDF010}"/>
              </a:ext>
            </a:extLst>
          </p:cNvPr>
          <p:cNvSpPr/>
          <p:nvPr/>
        </p:nvSpPr>
        <p:spPr>
          <a:xfrm rot="18900000" flipH="1">
            <a:off x="10403098" y="4690745"/>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550762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案例</a:t>
            </a:r>
            <a:r>
              <a:rPr lang="en-US" altLang="zh-CN" dirty="0"/>
              <a:t>1</a:t>
            </a:r>
            <a:endParaRPr lang="zh-CN" altLang="en-US" dirty="0"/>
          </a:p>
        </p:txBody>
      </p:sp>
      <p:pic>
        <p:nvPicPr>
          <p:cNvPr id="3" name="图片 2">
            <a:extLst>
              <a:ext uri="{FF2B5EF4-FFF2-40B4-BE49-F238E27FC236}">
                <a16:creationId xmlns:a16="http://schemas.microsoft.com/office/drawing/2014/main" id="{855C9612-5AE0-1555-64F8-D88A0FC30897}"/>
              </a:ext>
            </a:extLst>
          </p:cNvPr>
          <p:cNvPicPr>
            <a:picLocks noChangeAspect="1"/>
          </p:cNvPicPr>
          <p:nvPr/>
        </p:nvPicPr>
        <p:blipFill rotWithShape="1">
          <a:blip r:embed="rId2"/>
          <a:srcRect l="7035" r="8557" b="43809"/>
          <a:stretch/>
        </p:blipFill>
        <p:spPr>
          <a:xfrm>
            <a:off x="10645386" y="3429000"/>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矩形: 圆角 3">
            <a:extLst>
              <a:ext uri="{FF2B5EF4-FFF2-40B4-BE49-F238E27FC236}">
                <a16:creationId xmlns:a16="http://schemas.microsoft.com/office/drawing/2014/main" id="{01A8BE5B-3E4F-8EC5-DA3F-DECEB9557DF8}"/>
              </a:ext>
            </a:extLst>
          </p:cNvPr>
          <p:cNvSpPr/>
          <p:nvPr/>
        </p:nvSpPr>
        <p:spPr>
          <a:xfrm>
            <a:off x="6095999" y="3490263"/>
            <a:ext cx="4415255" cy="1045559"/>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将与具体工程细节有关的部分抽离，</a:t>
            </a:r>
            <a:endParaRPr lang="en-US" altLang="zh-CN" dirty="0">
              <a:latin typeface="微软雅黑" panose="020B0503020204020204" pitchFamily="34" charset="-122"/>
              <a:ea typeface="微软雅黑" panose="020B0503020204020204" pitchFamily="34" charset="-122"/>
              <a:cs typeface="文泉驿等宽微米黑" panose="020B0606030804020204" pitchFamily="34" charset="-122"/>
            </a:endParaRPr>
          </a:p>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留下科学的原则、理论、设计风格，</a:t>
            </a:r>
            <a:endParaRPr lang="en-US" altLang="zh-CN" dirty="0">
              <a:latin typeface="微软雅黑" panose="020B0503020204020204" pitchFamily="34" charset="-122"/>
              <a:ea typeface="微软雅黑" panose="020B0503020204020204" pitchFamily="34" charset="-122"/>
              <a:cs typeface="文泉驿等宽微米黑" panose="020B0606030804020204" pitchFamily="34" charset="-122"/>
            </a:endParaRPr>
          </a:p>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做到“放之四海而皆准”。</a:t>
            </a:r>
          </a:p>
        </p:txBody>
      </p:sp>
      <p:sp>
        <p:nvSpPr>
          <p:cNvPr id="6" name="直角三角形 5">
            <a:extLst>
              <a:ext uri="{FF2B5EF4-FFF2-40B4-BE49-F238E27FC236}">
                <a16:creationId xmlns:a16="http://schemas.microsoft.com/office/drawing/2014/main" id="{9828FB9B-F618-70A7-B3F2-17F5A48C7644}"/>
              </a:ext>
            </a:extLst>
          </p:cNvPr>
          <p:cNvSpPr/>
          <p:nvPr/>
        </p:nvSpPr>
        <p:spPr>
          <a:xfrm rot="18900000" flipH="1">
            <a:off x="10403098" y="3686908"/>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44B51275-9321-9A8E-82A8-6B232C904845}"/>
              </a:ext>
            </a:extLst>
          </p:cNvPr>
          <p:cNvPicPr>
            <a:picLocks noChangeAspect="1"/>
          </p:cNvPicPr>
          <p:nvPr/>
        </p:nvPicPr>
        <p:blipFill rotWithShape="1">
          <a:blip r:embed="rId2"/>
          <a:srcRect l="7035" r="8557" b="43809"/>
          <a:stretch/>
        </p:blipFill>
        <p:spPr>
          <a:xfrm>
            <a:off x="10645386" y="4709775"/>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矩形: 圆角 8">
            <a:extLst>
              <a:ext uri="{FF2B5EF4-FFF2-40B4-BE49-F238E27FC236}">
                <a16:creationId xmlns:a16="http://schemas.microsoft.com/office/drawing/2014/main" id="{FDB8227F-ED28-A773-4E77-EB693D2D4CD7}"/>
              </a:ext>
            </a:extLst>
          </p:cNvPr>
          <p:cNvSpPr/>
          <p:nvPr/>
        </p:nvSpPr>
        <p:spPr>
          <a:xfrm>
            <a:off x="3561008" y="4771039"/>
            <a:ext cx="6950247" cy="597378"/>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题目可拟定为</a:t>
            </a:r>
            <a:r>
              <a:rPr lang="en-US" altLang="zh-CN" dirty="0">
                <a:latin typeface="微软雅黑" panose="020B0503020204020204" pitchFamily="34" charset="-122"/>
                <a:ea typeface="微软雅黑" panose="020B0503020204020204" pitchFamily="34" charset="-122"/>
                <a:cs typeface="文泉驿等宽微米黑" panose="020B0606030804020204" pitchFamily="34" charset="-122"/>
              </a:rPr>
              <a:t>《</a:t>
            </a: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平面规划制导的智能处理器片上网络设计</a:t>
            </a:r>
            <a:r>
              <a:rPr lang="en-US" altLang="zh-CN" dirty="0">
                <a:latin typeface="微软雅黑" panose="020B0503020204020204" pitchFamily="34" charset="-122"/>
                <a:ea typeface="微软雅黑" panose="020B0503020204020204" pitchFamily="34" charset="-122"/>
                <a:cs typeface="文泉驿等宽微米黑" panose="020B0606030804020204" pitchFamily="34" charset="-122"/>
              </a:rPr>
              <a:t>》</a:t>
            </a: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a:t>
            </a:r>
          </a:p>
        </p:txBody>
      </p:sp>
      <p:sp>
        <p:nvSpPr>
          <p:cNvPr id="10" name="直角三角形 9">
            <a:extLst>
              <a:ext uri="{FF2B5EF4-FFF2-40B4-BE49-F238E27FC236}">
                <a16:creationId xmlns:a16="http://schemas.microsoft.com/office/drawing/2014/main" id="{6BE6F90F-ED77-488D-A50D-23330C2C6C48}"/>
              </a:ext>
            </a:extLst>
          </p:cNvPr>
          <p:cNvSpPr/>
          <p:nvPr/>
        </p:nvSpPr>
        <p:spPr>
          <a:xfrm rot="18900000" flipH="1">
            <a:off x="10403098" y="4967683"/>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5" name="图片 14">
            <a:extLst>
              <a:ext uri="{FF2B5EF4-FFF2-40B4-BE49-F238E27FC236}">
                <a16:creationId xmlns:a16="http://schemas.microsoft.com/office/drawing/2014/main" id="{6631EAEF-0F5B-A9E1-E778-E6B8D7027316}"/>
              </a:ext>
            </a:extLst>
          </p:cNvPr>
          <p:cNvPicPr>
            <a:picLocks noChangeAspect="1"/>
          </p:cNvPicPr>
          <p:nvPr/>
        </p:nvPicPr>
        <p:blipFill rotWithShape="1">
          <a:blip r:embed="rId2"/>
          <a:srcRect l="7035" r="8557" b="43809"/>
          <a:stretch/>
        </p:blipFill>
        <p:spPr>
          <a:xfrm>
            <a:off x="10645386" y="2554853"/>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矩形: 圆角 15">
            <a:extLst>
              <a:ext uri="{FF2B5EF4-FFF2-40B4-BE49-F238E27FC236}">
                <a16:creationId xmlns:a16="http://schemas.microsoft.com/office/drawing/2014/main" id="{4952C04E-8A8B-6BAF-E8E7-8BAD66A8A35B}"/>
              </a:ext>
            </a:extLst>
          </p:cNvPr>
          <p:cNvSpPr/>
          <p:nvPr/>
        </p:nvSpPr>
        <p:spPr>
          <a:xfrm>
            <a:off x="6941713" y="2616117"/>
            <a:ext cx="3569541"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这些是你积累的工程经验。</a:t>
            </a:r>
          </a:p>
        </p:txBody>
      </p:sp>
      <p:sp>
        <p:nvSpPr>
          <p:cNvPr id="17" name="直角三角形 16">
            <a:extLst>
              <a:ext uri="{FF2B5EF4-FFF2-40B4-BE49-F238E27FC236}">
                <a16:creationId xmlns:a16="http://schemas.microsoft.com/office/drawing/2014/main" id="{FDF55329-836D-003E-5A32-3EBEF7DDF010}"/>
              </a:ext>
            </a:extLst>
          </p:cNvPr>
          <p:cNvSpPr/>
          <p:nvPr/>
        </p:nvSpPr>
        <p:spPr>
          <a:xfrm rot="18900000" flipH="1">
            <a:off x="10403098" y="2812761"/>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15F44D3A-FF54-46A1-2B16-CCDD90A6C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63" y="1774661"/>
            <a:ext cx="708414" cy="708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矩形: 圆角 7">
            <a:extLst>
              <a:ext uri="{FF2B5EF4-FFF2-40B4-BE49-F238E27FC236}">
                <a16:creationId xmlns:a16="http://schemas.microsoft.com/office/drawing/2014/main" id="{0653C065-2C4F-9408-C149-60F6D577C06C}"/>
              </a:ext>
            </a:extLst>
          </p:cNvPr>
          <p:cNvSpPr/>
          <p:nvPr/>
        </p:nvSpPr>
        <p:spPr>
          <a:xfrm>
            <a:off x="1753378" y="1858481"/>
            <a:ext cx="3997039"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有几点因素需要特别考虑</a:t>
            </a:r>
            <a:r>
              <a:rPr lang="en-US" altLang="zh-CN"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
        <p:nvSpPr>
          <p:cNvPr id="11" name="直角三角形 10">
            <a:extLst>
              <a:ext uri="{FF2B5EF4-FFF2-40B4-BE49-F238E27FC236}">
                <a16:creationId xmlns:a16="http://schemas.microsoft.com/office/drawing/2014/main" id="{E62A193A-05A6-5228-1BE8-23BEBF6D7BA6}"/>
              </a:ext>
            </a:extLst>
          </p:cNvPr>
          <p:cNvSpPr/>
          <p:nvPr/>
        </p:nvSpPr>
        <p:spPr>
          <a:xfrm rot="2700000">
            <a:off x="1664887" y="2064959"/>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FBE07F73-C2B6-9733-E86F-819CD65D2228}"/>
              </a:ext>
            </a:extLst>
          </p:cNvPr>
          <p:cNvPicPr>
            <a:picLocks noChangeAspect="1"/>
          </p:cNvPicPr>
          <p:nvPr/>
        </p:nvPicPr>
        <p:blipFill rotWithShape="1">
          <a:blip r:embed="rId2"/>
          <a:srcRect l="7035" r="8557" b="43809"/>
          <a:stretch/>
        </p:blipFill>
        <p:spPr>
          <a:xfrm>
            <a:off x="10645386" y="5588687"/>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矩形: 圆角 12">
            <a:extLst>
              <a:ext uri="{FF2B5EF4-FFF2-40B4-BE49-F238E27FC236}">
                <a16:creationId xmlns:a16="http://schemas.microsoft.com/office/drawing/2014/main" id="{C6DC77DF-06D6-7B62-79A1-8471BC4BF692}"/>
              </a:ext>
            </a:extLst>
          </p:cNvPr>
          <p:cNvSpPr/>
          <p:nvPr/>
        </p:nvSpPr>
        <p:spPr>
          <a:xfrm>
            <a:off x="3805707" y="5649951"/>
            <a:ext cx="6705548" cy="84292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有新观察、新问题、宝贵工程经验中抽取出的新设计原则，</a:t>
            </a:r>
            <a:endParaRPr lang="en-US" altLang="zh-CN" dirty="0">
              <a:latin typeface="微软雅黑" panose="020B0503020204020204" pitchFamily="34" charset="-122"/>
              <a:ea typeface="微软雅黑" panose="020B0503020204020204" pitchFamily="34" charset="-122"/>
              <a:cs typeface="文泉驿等宽微米黑" panose="020B0606030804020204" pitchFamily="34" charset="-122"/>
            </a:endParaRPr>
          </a:p>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这将是一篇优秀的学位论文。</a:t>
            </a:r>
          </a:p>
        </p:txBody>
      </p:sp>
      <p:sp>
        <p:nvSpPr>
          <p:cNvPr id="14" name="直角三角形 13">
            <a:extLst>
              <a:ext uri="{FF2B5EF4-FFF2-40B4-BE49-F238E27FC236}">
                <a16:creationId xmlns:a16="http://schemas.microsoft.com/office/drawing/2014/main" id="{52D5586D-E53A-09E2-ECC3-E829A0650524}"/>
              </a:ext>
            </a:extLst>
          </p:cNvPr>
          <p:cNvSpPr/>
          <p:nvPr/>
        </p:nvSpPr>
        <p:spPr>
          <a:xfrm rot="18900000" flipH="1">
            <a:off x="10403098" y="5846595"/>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77523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案例</a:t>
            </a:r>
            <a:r>
              <a:rPr lang="en-US" altLang="zh-CN" dirty="0"/>
              <a:t>2</a:t>
            </a:r>
            <a:endParaRPr lang="zh-CN" altLang="en-US" dirty="0"/>
          </a:p>
        </p:txBody>
      </p:sp>
      <p:pic>
        <p:nvPicPr>
          <p:cNvPr id="15" name="图片 14">
            <a:extLst>
              <a:ext uri="{FF2B5EF4-FFF2-40B4-BE49-F238E27FC236}">
                <a16:creationId xmlns:a16="http://schemas.microsoft.com/office/drawing/2014/main" id="{6631EAEF-0F5B-A9E1-E778-E6B8D7027316}"/>
              </a:ext>
            </a:extLst>
          </p:cNvPr>
          <p:cNvPicPr>
            <a:picLocks noChangeAspect="1"/>
          </p:cNvPicPr>
          <p:nvPr/>
        </p:nvPicPr>
        <p:blipFill rotWithShape="1">
          <a:blip r:embed="rId2"/>
          <a:srcRect l="7035" r="8557" b="43809"/>
          <a:stretch/>
        </p:blipFill>
        <p:spPr>
          <a:xfrm>
            <a:off x="10645386" y="2554853"/>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矩形: 圆角 15">
            <a:extLst>
              <a:ext uri="{FF2B5EF4-FFF2-40B4-BE49-F238E27FC236}">
                <a16:creationId xmlns:a16="http://schemas.microsoft.com/office/drawing/2014/main" id="{4952C04E-8A8B-6BAF-E8E7-8BAD66A8A35B}"/>
              </a:ext>
            </a:extLst>
          </p:cNvPr>
          <p:cNvSpPr/>
          <p:nvPr/>
        </p:nvSpPr>
        <p:spPr>
          <a:xfrm>
            <a:off x="8815589" y="2616117"/>
            <a:ext cx="1695665"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等一下。</a:t>
            </a:r>
          </a:p>
        </p:txBody>
      </p:sp>
      <p:sp>
        <p:nvSpPr>
          <p:cNvPr id="17" name="直角三角形 16">
            <a:extLst>
              <a:ext uri="{FF2B5EF4-FFF2-40B4-BE49-F238E27FC236}">
                <a16:creationId xmlns:a16="http://schemas.microsoft.com/office/drawing/2014/main" id="{FDF55329-836D-003E-5A32-3EBEF7DDF010}"/>
              </a:ext>
            </a:extLst>
          </p:cNvPr>
          <p:cNvSpPr/>
          <p:nvPr/>
        </p:nvSpPr>
        <p:spPr>
          <a:xfrm rot="18900000" flipH="1">
            <a:off x="10403098" y="2812761"/>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矩形: 圆角 7">
            <a:extLst>
              <a:ext uri="{FF2B5EF4-FFF2-40B4-BE49-F238E27FC236}">
                <a16:creationId xmlns:a16="http://schemas.microsoft.com/office/drawing/2014/main" id="{0653C065-2C4F-9408-C149-60F6D577C06C}"/>
              </a:ext>
            </a:extLst>
          </p:cNvPr>
          <p:cNvSpPr/>
          <p:nvPr/>
        </p:nvSpPr>
        <p:spPr>
          <a:xfrm>
            <a:off x="1753378" y="1858481"/>
            <a:ext cx="6431146"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我研究的第三点内容：为智能处理器实现了</a:t>
            </a:r>
            <a:r>
              <a:rPr lang="en-US" altLang="zh-CN" dirty="0">
                <a:latin typeface="微软雅黑" panose="020B0503020204020204" pitchFamily="34" charset="-122"/>
                <a:ea typeface="微软雅黑" panose="020B0503020204020204" pitchFamily="34" charset="-122"/>
              </a:rPr>
              <a:t>"</a:t>
            </a:r>
            <a:r>
              <a:rPr lang="en-US" altLang="zh-CN" dirty="0" err="1">
                <a:latin typeface="微软雅黑" panose="020B0503020204020204" pitchFamily="34" charset="-122"/>
                <a:ea typeface="微软雅黑" panose="020B0503020204020204" pitchFamily="34" charset="-122"/>
              </a:rPr>
              <a:t>printf</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a:t>
            </a:r>
          </a:p>
        </p:txBody>
      </p:sp>
      <p:sp>
        <p:nvSpPr>
          <p:cNvPr id="11" name="直角三角形 10">
            <a:extLst>
              <a:ext uri="{FF2B5EF4-FFF2-40B4-BE49-F238E27FC236}">
                <a16:creationId xmlns:a16="http://schemas.microsoft.com/office/drawing/2014/main" id="{E62A193A-05A6-5228-1BE8-23BEBF6D7BA6}"/>
              </a:ext>
            </a:extLst>
          </p:cNvPr>
          <p:cNvSpPr/>
          <p:nvPr/>
        </p:nvSpPr>
        <p:spPr>
          <a:xfrm rot="2700000">
            <a:off x="1664887" y="2064959"/>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8" name="图片 17">
            <a:extLst>
              <a:ext uri="{FF2B5EF4-FFF2-40B4-BE49-F238E27FC236}">
                <a16:creationId xmlns:a16="http://schemas.microsoft.com/office/drawing/2014/main" id="{15AA6DF7-4186-44B1-439E-EC2473DF6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153" y="1804403"/>
            <a:ext cx="707923" cy="7079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93031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案例</a:t>
            </a:r>
            <a:r>
              <a:rPr lang="en-US" altLang="zh-CN" dirty="0"/>
              <a:t>2</a:t>
            </a:r>
            <a:endParaRPr lang="zh-CN" altLang="en-US" dirty="0"/>
          </a:p>
        </p:txBody>
      </p:sp>
      <p:pic>
        <p:nvPicPr>
          <p:cNvPr id="15" name="图片 14">
            <a:extLst>
              <a:ext uri="{FF2B5EF4-FFF2-40B4-BE49-F238E27FC236}">
                <a16:creationId xmlns:a16="http://schemas.microsoft.com/office/drawing/2014/main" id="{6631EAEF-0F5B-A9E1-E778-E6B8D7027316}"/>
              </a:ext>
            </a:extLst>
          </p:cNvPr>
          <p:cNvPicPr>
            <a:picLocks noChangeAspect="1"/>
          </p:cNvPicPr>
          <p:nvPr/>
        </p:nvPicPr>
        <p:blipFill rotWithShape="1">
          <a:blip r:embed="rId2"/>
          <a:srcRect l="7035" r="8557" b="43809"/>
          <a:stretch/>
        </p:blipFill>
        <p:spPr>
          <a:xfrm>
            <a:off x="10645386" y="2554853"/>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矩形: 圆角 15">
            <a:extLst>
              <a:ext uri="{FF2B5EF4-FFF2-40B4-BE49-F238E27FC236}">
                <a16:creationId xmlns:a16="http://schemas.microsoft.com/office/drawing/2014/main" id="{4952C04E-8A8B-6BAF-E8E7-8BAD66A8A35B}"/>
              </a:ext>
            </a:extLst>
          </p:cNvPr>
          <p:cNvSpPr/>
          <p:nvPr/>
        </p:nvSpPr>
        <p:spPr>
          <a:xfrm>
            <a:off x="8815589" y="2616117"/>
            <a:ext cx="1695665"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等一下。</a:t>
            </a:r>
          </a:p>
        </p:txBody>
      </p:sp>
      <p:sp>
        <p:nvSpPr>
          <p:cNvPr id="17" name="直角三角形 16">
            <a:extLst>
              <a:ext uri="{FF2B5EF4-FFF2-40B4-BE49-F238E27FC236}">
                <a16:creationId xmlns:a16="http://schemas.microsoft.com/office/drawing/2014/main" id="{FDF55329-836D-003E-5A32-3EBEF7DDF010}"/>
              </a:ext>
            </a:extLst>
          </p:cNvPr>
          <p:cNvSpPr/>
          <p:nvPr/>
        </p:nvSpPr>
        <p:spPr>
          <a:xfrm rot="18900000" flipH="1">
            <a:off x="10403098" y="2812761"/>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矩形: 圆角 7">
            <a:extLst>
              <a:ext uri="{FF2B5EF4-FFF2-40B4-BE49-F238E27FC236}">
                <a16:creationId xmlns:a16="http://schemas.microsoft.com/office/drawing/2014/main" id="{0653C065-2C4F-9408-C149-60F6D577C06C}"/>
              </a:ext>
            </a:extLst>
          </p:cNvPr>
          <p:cNvSpPr/>
          <p:nvPr/>
        </p:nvSpPr>
        <p:spPr>
          <a:xfrm>
            <a:off x="1753378" y="1858481"/>
            <a:ext cx="6431146"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我研究的第三点内容：为智能处理器实现了</a:t>
            </a:r>
            <a:r>
              <a:rPr lang="en-US" altLang="zh-CN" dirty="0">
                <a:latin typeface="微软雅黑" panose="020B0503020204020204" pitchFamily="34" charset="-122"/>
                <a:ea typeface="微软雅黑" panose="020B0503020204020204" pitchFamily="34" charset="-122"/>
              </a:rPr>
              <a:t>"</a:t>
            </a:r>
            <a:r>
              <a:rPr lang="en-US" altLang="zh-CN" dirty="0" err="1">
                <a:latin typeface="微软雅黑" panose="020B0503020204020204" pitchFamily="34" charset="-122"/>
                <a:ea typeface="微软雅黑" panose="020B0503020204020204" pitchFamily="34" charset="-122"/>
              </a:rPr>
              <a:t>printf</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a:t>
            </a:r>
          </a:p>
        </p:txBody>
      </p:sp>
      <p:sp>
        <p:nvSpPr>
          <p:cNvPr id="11" name="直角三角形 10">
            <a:extLst>
              <a:ext uri="{FF2B5EF4-FFF2-40B4-BE49-F238E27FC236}">
                <a16:creationId xmlns:a16="http://schemas.microsoft.com/office/drawing/2014/main" id="{E62A193A-05A6-5228-1BE8-23BEBF6D7BA6}"/>
              </a:ext>
            </a:extLst>
          </p:cNvPr>
          <p:cNvSpPr/>
          <p:nvPr/>
        </p:nvSpPr>
        <p:spPr>
          <a:xfrm rot="2700000">
            <a:off x="1664887" y="2064959"/>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8" name="图片 17">
            <a:extLst>
              <a:ext uri="{FF2B5EF4-FFF2-40B4-BE49-F238E27FC236}">
                <a16:creationId xmlns:a16="http://schemas.microsoft.com/office/drawing/2014/main" id="{15AA6DF7-4186-44B1-439E-EC2473DF6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153" y="1804403"/>
            <a:ext cx="707923" cy="7079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图片 2">
            <a:extLst>
              <a:ext uri="{FF2B5EF4-FFF2-40B4-BE49-F238E27FC236}">
                <a16:creationId xmlns:a16="http://schemas.microsoft.com/office/drawing/2014/main" id="{A5F35C93-51E3-D525-C53D-3FEADFE657CB}"/>
              </a:ext>
            </a:extLst>
          </p:cNvPr>
          <p:cNvPicPr>
            <a:picLocks noChangeAspect="1"/>
          </p:cNvPicPr>
          <p:nvPr/>
        </p:nvPicPr>
        <p:blipFill rotWithShape="1">
          <a:blip r:embed="rId2"/>
          <a:srcRect l="7035" r="8557" b="43809"/>
          <a:stretch/>
        </p:blipFill>
        <p:spPr>
          <a:xfrm>
            <a:off x="10645386" y="3408486"/>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矩形: 圆角 3">
            <a:extLst>
              <a:ext uri="{FF2B5EF4-FFF2-40B4-BE49-F238E27FC236}">
                <a16:creationId xmlns:a16="http://schemas.microsoft.com/office/drawing/2014/main" id="{644DEB62-390A-4690-3B70-BC6F7C291BB3}"/>
              </a:ext>
            </a:extLst>
          </p:cNvPr>
          <p:cNvSpPr/>
          <p:nvPr/>
        </p:nvSpPr>
        <p:spPr>
          <a:xfrm>
            <a:off x="2614411" y="3469750"/>
            <a:ext cx="7896843"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你攻读研究生期间都做了哪些工作，没有比这更值得一提的工作了吗？</a:t>
            </a:r>
          </a:p>
        </p:txBody>
      </p:sp>
      <p:sp>
        <p:nvSpPr>
          <p:cNvPr id="5" name="直角三角形 4">
            <a:extLst>
              <a:ext uri="{FF2B5EF4-FFF2-40B4-BE49-F238E27FC236}">
                <a16:creationId xmlns:a16="http://schemas.microsoft.com/office/drawing/2014/main" id="{92D194E3-1294-B6D0-0494-9F5C9497A2A0}"/>
              </a:ext>
            </a:extLst>
          </p:cNvPr>
          <p:cNvSpPr/>
          <p:nvPr/>
        </p:nvSpPr>
        <p:spPr>
          <a:xfrm rot="18900000" flipH="1">
            <a:off x="10403098" y="3666394"/>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72346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案例</a:t>
            </a:r>
            <a:r>
              <a:rPr lang="en-US" altLang="zh-CN" dirty="0"/>
              <a:t>2</a:t>
            </a:r>
            <a:endParaRPr lang="zh-CN" altLang="en-US" dirty="0"/>
          </a:p>
        </p:txBody>
      </p:sp>
      <p:pic>
        <p:nvPicPr>
          <p:cNvPr id="15" name="图片 14">
            <a:extLst>
              <a:ext uri="{FF2B5EF4-FFF2-40B4-BE49-F238E27FC236}">
                <a16:creationId xmlns:a16="http://schemas.microsoft.com/office/drawing/2014/main" id="{6631EAEF-0F5B-A9E1-E778-E6B8D7027316}"/>
              </a:ext>
            </a:extLst>
          </p:cNvPr>
          <p:cNvPicPr>
            <a:picLocks noChangeAspect="1"/>
          </p:cNvPicPr>
          <p:nvPr/>
        </p:nvPicPr>
        <p:blipFill rotWithShape="1">
          <a:blip r:embed="rId2"/>
          <a:srcRect l="7035" r="8557" b="43809"/>
          <a:stretch/>
        </p:blipFill>
        <p:spPr>
          <a:xfrm>
            <a:off x="10645386" y="2554853"/>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矩形: 圆角 15">
            <a:extLst>
              <a:ext uri="{FF2B5EF4-FFF2-40B4-BE49-F238E27FC236}">
                <a16:creationId xmlns:a16="http://schemas.microsoft.com/office/drawing/2014/main" id="{4952C04E-8A8B-6BAF-E8E7-8BAD66A8A35B}"/>
              </a:ext>
            </a:extLst>
          </p:cNvPr>
          <p:cNvSpPr/>
          <p:nvPr/>
        </p:nvSpPr>
        <p:spPr>
          <a:xfrm>
            <a:off x="8815589" y="2616117"/>
            <a:ext cx="1695665"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等一下。</a:t>
            </a:r>
          </a:p>
        </p:txBody>
      </p:sp>
      <p:sp>
        <p:nvSpPr>
          <p:cNvPr id="17" name="直角三角形 16">
            <a:extLst>
              <a:ext uri="{FF2B5EF4-FFF2-40B4-BE49-F238E27FC236}">
                <a16:creationId xmlns:a16="http://schemas.microsoft.com/office/drawing/2014/main" id="{FDF55329-836D-003E-5A32-3EBEF7DDF010}"/>
              </a:ext>
            </a:extLst>
          </p:cNvPr>
          <p:cNvSpPr/>
          <p:nvPr/>
        </p:nvSpPr>
        <p:spPr>
          <a:xfrm rot="18900000" flipH="1">
            <a:off x="10403098" y="2812761"/>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矩形: 圆角 7">
            <a:extLst>
              <a:ext uri="{FF2B5EF4-FFF2-40B4-BE49-F238E27FC236}">
                <a16:creationId xmlns:a16="http://schemas.microsoft.com/office/drawing/2014/main" id="{0653C065-2C4F-9408-C149-60F6D577C06C}"/>
              </a:ext>
            </a:extLst>
          </p:cNvPr>
          <p:cNvSpPr/>
          <p:nvPr/>
        </p:nvSpPr>
        <p:spPr>
          <a:xfrm>
            <a:off x="1753378" y="1858481"/>
            <a:ext cx="6431146"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我研究的第三点内容：为智能处理器实现了</a:t>
            </a:r>
            <a:r>
              <a:rPr lang="en-US" altLang="zh-CN" dirty="0">
                <a:latin typeface="微软雅黑" panose="020B0503020204020204" pitchFamily="34" charset="-122"/>
                <a:ea typeface="微软雅黑" panose="020B0503020204020204" pitchFamily="34" charset="-122"/>
              </a:rPr>
              <a:t>"</a:t>
            </a:r>
            <a:r>
              <a:rPr lang="en-US" altLang="zh-CN" dirty="0" err="1">
                <a:latin typeface="微软雅黑" panose="020B0503020204020204" pitchFamily="34" charset="-122"/>
                <a:ea typeface="微软雅黑" panose="020B0503020204020204" pitchFamily="34" charset="-122"/>
              </a:rPr>
              <a:t>printf</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a:t>
            </a:r>
          </a:p>
        </p:txBody>
      </p:sp>
      <p:sp>
        <p:nvSpPr>
          <p:cNvPr id="11" name="直角三角形 10">
            <a:extLst>
              <a:ext uri="{FF2B5EF4-FFF2-40B4-BE49-F238E27FC236}">
                <a16:creationId xmlns:a16="http://schemas.microsoft.com/office/drawing/2014/main" id="{E62A193A-05A6-5228-1BE8-23BEBF6D7BA6}"/>
              </a:ext>
            </a:extLst>
          </p:cNvPr>
          <p:cNvSpPr/>
          <p:nvPr/>
        </p:nvSpPr>
        <p:spPr>
          <a:xfrm rot="2700000">
            <a:off x="1664887" y="2064959"/>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8" name="图片 17">
            <a:extLst>
              <a:ext uri="{FF2B5EF4-FFF2-40B4-BE49-F238E27FC236}">
                <a16:creationId xmlns:a16="http://schemas.microsoft.com/office/drawing/2014/main" id="{15AA6DF7-4186-44B1-439E-EC2473DF6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153" y="1804403"/>
            <a:ext cx="707923" cy="7079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图片 2">
            <a:extLst>
              <a:ext uri="{FF2B5EF4-FFF2-40B4-BE49-F238E27FC236}">
                <a16:creationId xmlns:a16="http://schemas.microsoft.com/office/drawing/2014/main" id="{A5F35C93-51E3-D525-C53D-3FEADFE657CB}"/>
              </a:ext>
            </a:extLst>
          </p:cNvPr>
          <p:cNvPicPr>
            <a:picLocks noChangeAspect="1"/>
          </p:cNvPicPr>
          <p:nvPr/>
        </p:nvPicPr>
        <p:blipFill rotWithShape="1">
          <a:blip r:embed="rId2"/>
          <a:srcRect l="7035" r="8557" b="43809"/>
          <a:stretch/>
        </p:blipFill>
        <p:spPr>
          <a:xfrm>
            <a:off x="10645386" y="3408486"/>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矩形: 圆角 3">
            <a:extLst>
              <a:ext uri="{FF2B5EF4-FFF2-40B4-BE49-F238E27FC236}">
                <a16:creationId xmlns:a16="http://schemas.microsoft.com/office/drawing/2014/main" id="{644DEB62-390A-4690-3B70-BC6F7C291BB3}"/>
              </a:ext>
            </a:extLst>
          </p:cNvPr>
          <p:cNvSpPr/>
          <p:nvPr/>
        </p:nvSpPr>
        <p:spPr>
          <a:xfrm>
            <a:off x="2614411" y="3469750"/>
            <a:ext cx="7896843"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你攻读研究生期间都做了哪些工作，没有比这更值得一提的工作了吗？</a:t>
            </a:r>
          </a:p>
        </p:txBody>
      </p:sp>
      <p:sp>
        <p:nvSpPr>
          <p:cNvPr id="5" name="直角三角形 4">
            <a:extLst>
              <a:ext uri="{FF2B5EF4-FFF2-40B4-BE49-F238E27FC236}">
                <a16:creationId xmlns:a16="http://schemas.microsoft.com/office/drawing/2014/main" id="{92D194E3-1294-B6D0-0494-9F5C9497A2A0}"/>
              </a:ext>
            </a:extLst>
          </p:cNvPr>
          <p:cNvSpPr/>
          <p:nvPr/>
        </p:nvSpPr>
        <p:spPr>
          <a:xfrm rot="18900000" flipH="1">
            <a:off x="10403098" y="3666394"/>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矩形: 圆角 5">
            <a:extLst>
              <a:ext uri="{FF2B5EF4-FFF2-40B4-BE49-F238E27FC236}">
                <a16:creationId xmlns:a16="http://schemas.microsoft.com/office/drawing/2014/main" id="{980C69EE-9688-E313-5EAE-C7A86E075939}"/>
              </a:ext>
            </a:extLst>
          </p:cNvPr>
          <p:cNvSpPr/>
          <p:nvPr/>
        </p:nvSpPr>
        <p:spPr>
          <a:xfrm>
            <a:off x="1753378" y="4291388"/>
            <a:ext cx="6495540" cy="87304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很多工作内容是重复枯燥的；很多工作内容不可以公开。</a:t>
            </a:r>
          </a:p>
          <a:p>
            <a:pPr algn="ctr"/>
            <a:r>
              <a:rPr lang="zh-CN" altLang="en-US" dirty="0">
                <a:latin typeface="微软雅黑" panose="020B0503020204020204" pitchFamily="34" charset="-122"/>
                <a:ea typeface="微软雅黑" panose="020B0503020204020204" pitchFamily="34" charset="-122"/>
              </a:rPr>
              <a:t>值得一提的工作内容中，只有这个与论文主题勉强相关。</a:t>
            </a:r>
          </a:p>
        </p:txBody>
      </p:sp>
      <p:sp>
        <p:nvSpPr>
          <p:cNvPr id="7" name="直角三角形 6">
            <a:extLst>
              <a:ext uri="{FF2B5EF4-FFF2-40B4-BE49-F238E27FC236}">
                <a16:creationId xmlns:a16="http://schemas.microsoft.com/office/drawing/2014/main" id="{DB8AEA82-B6BD-04C3-A4CA-54F6BA92783A}"/>
              </a:ext>
            </a:extLst>
          </p:cNvPr>
          <p:cNvSpPr/>
          <p:nvPr/>
        </p:nvSpPr>
        <p:spPr>
          <a:xfrm rot="2700000">
            <a:off x="1664887" y="4497866"/>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A24E93B2-C84A-C42B-F192-25EBB6D31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153" y="4237310"/>
            <a:ext cx="707923" cy="7079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512104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案例</a:t>
            </a:r>
            <a:r>
              <a:rPr lang="en-US" altLang="zh-CN" dirty="0"/>
              <a:t>2</a:t>
            </a:r>
            <a:endParaRPr lang="zh-CN" altLang="en-US" dirty="0"/>
          </a:p>
        </p:txBody>
      </p:sp>
      <p:pic>
        <p:nvPicPr>
          <p:cNvPr id="15" name="图片 14">
            <a:extLst>
              <a:ext uri="{FF2B5EF4-FFF2-40B4-BE49-F238E27FC236}">
                <a16:creationId xmlns:a16="http://schemas.microsoft.com/office/drawing/2014/main" id="{6631EAEF-0F5B-A9E1-E778-E6B8D7027316}"/>
              </a:ext>
            </a:extLst>
          </p:cNvPr>
          <p:cNvPicPr>
            <a:picLocks noChangeAspect="1"/>
          </p:cNvPicPr>
          <p:nvPr/>
        </p:nvPicPr>
        <p:blipFill rotWithShape="1">
          <a:blip r:embed="rId2"/>
          <a:srcRect l="7035" r="8557" b="43809"/>
          <a:stretch/>
        </p:blipFill>
        <p:spPr>
          <a:xfrm>
            <a:off x="10645386" y="1808260"/>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矩形: 圆角 15">
            <a:extLst>
              <a:ext uri="{FF2B5EF4-FFF2-40B4-BE49-F238E27FC236}">
                <a16:creationId xmlns:a16="http://schemas.microsoft.com/office/drawing/2014/main" id="{4952C04E-8A8B-6BAF-E8E7-8BAD66A8A35B}"/>
              </a:ext>
            </a:extLst>
          </p:cNvPr>
          <p:cNvSpPr/>
          <p:nvPr/>
        </p:nvSpPr>
        <p:spPr>
          <a:xfrm>
            <a:off x="838201" y="1869524"/>
            <a:ext cx="9673054"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即使如此简单，也必须保持论文</a:t>
            </a:r>
            <a:r>
              <a:rPr lang="zh-CN" altLang="en-US" b="1" dirty="0">
                <a:latin typeface="微软雅黑" panose="020B0503020204020204" pitchFamily="34" charset="-122"/>
                <a:ea typeface="微软雅黑" panose="020B0503020204020204" pitchFamily="34" charset="-122"/>
                <a:cs typeface="文泉驿等宽微米黑" panose="020B0606030804020204" pitchFamily="34" charset="-122"/>
              </a:rPr>
              <a:t>结构完整</a:t>
            </a: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。有背景、有问题、有诀窍、有方法、有效果。</a:t>
            </a:r>
          </a:p>
        </p:txBody>
      </p:sp>
      <p:sp>
        <p:nvSpPr>
          <p:cNvPr id="17" name="直角三角形 16">
            <a:extLst>
              <a:ext uri="{FF2B5EF4-FFF2-40B4-BE49-F238E27FC236}">
                <a16:creationId xmlns:a16="http://schemas.microsoft.com/office/drawing/2014/main" id="{FDF55329-836D-003E-5A32-3EBEF7DDF010}"/>
              </a:ext>
            </a:extLst>
          </p:cNvPr>
          <p:cNvSpPr/>
          <p:nvPr/>
        </p:nvSpPr>
        <p:spPr>
          <a:xfrm rot="18900000" flipH="1">
            <a:off x="10403098" y="2066168"/>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4464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457AA-E0D7-5EE7-4781-59C133DE750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1A90CE6-DF74-F3FF-A5DC-427712AB8E56}"/>
              </a:ext>
            </a:extLst>
          </p:cNvPr>
          <p:cNvSpPr>
            <a:spLocks noGrp="1"/>
          </p:cNvSpPr>
          <p:nvPr>
            <p:ph type="title"/>
          </p:nvPr>
        </p:nvSpPr>
        <p:spPr/>
        <p:txBody>
          <a:bodyPr/>
          <a:lstStyle/>
          <a:p>
            <a:pPr algn="l"/>
            <a:r>
              <a:rPr lang="zh-CN" altLang="en-US" sz="4400" dirty="0"/>
              <a:t>朝鲁：“套路论”</a:t>
            </a:r>
            <a:endParaRPr lang="en-US" altLang="zh-CN" sz="4400" dirty="0"/>
          </a:p>
        </p:txBody>
      </p:sp>
      <p:pic>
        <p:nvPicPr>
          <p:cNvPr id="4" name="图片 3">
            <a:extLst>
              <a:ext uri="{FF2B5EF4-FFF2-40B4-BE49-F238E27FC236}">
                <a16:creationId xmlns:a16="http://schemas.microsoft.com/office/drawing/2014/main" id="{85CA7C98-BBC9-D627-630C-243695AADDBD}"/>
              </a:ext>
            </a:extLst>
          </p:cNvPr>
          <p:cNvPicPr>
            <a:picLocks noChangeAspect="1"/>
          </p:cNvPicPr>
          <p:nvPr/>
        </p:nvPicPr>
        <p:blipFill>
          <a:blip r:embed="rId2"/>
          <a:stretch>
            <a:fillRect/>
          </a:stretch>
        </p:blipFill>
        <p:spPr>
          <a:xfrm>
            <a:off x="1056692" y="1992171"/>
            <a:ext cx="1592037" cy="15872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内容占位符 2">
            <a:extLst>
              <a:ext uri="{FF2B5EF4-FFF2-40B4-BE49-F238E27FC236}">
                <a16:creationId xmlns:a16="http://schemas.microsoft.com/office/drawing/2014/main" id="{FF4EF7EB-5322-1C13-6F35-BDC0E34A9A79}"/>
              </a:ext>
            </a:extLst>
          </p:cNvPr>
          <p:cNvSpPr txBox="1">
            <a:spLocks/>
          </p:cNvSpPr>
          <p:nvPr/>
        </p:nvSpPr>
        <p:spPr>
          <a:xfrm>
            <a:off x="2992582" y="1825625"/>
            <a:ext cx="83612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dirty="0"/>
              <a:t>“套路”：</a:t>
            </a:r>
            <a:r>
              <a:rPr lang="zh-CN" altLang="en-US" dirty="0"/>
              <a:t>一套</a:t>
            </a:r>
            <a:r>
              <a:rPr lang="zh-CN" altLang="en-US" dirty="0">
                <a:solidFill>
                  <a:srgbClr val="FFFF00"/>
                </a:solidFill>
              </a:rPr>
              <a:t>机械化</a:t>
            </a:r>
            <a:r>
              <a:rPr lang="zh-CN" altLang="en-US" dirty="0"/>
              <a:t>执行的算法</a:t>
            </a:r>
            <a:endParaRPr lang="en-US" altLang="zh-CN" dirty="0"/>
          </a:p>
          <a:p>
            <a:pPr lvl="1"/>
            <a:r>
              <a:rPr lang="zh-CN" altLang="en-US" dirty="0"/>
              <a:t>如果一个人突然成功，可能是灵光一闪</a:t>
            </a:r>
            <a:endParaRPr lang="en-US" altLang="zh-CN" dirty="0"/>
          </a:p>
          <a:p>
            <a:pPr lvl="1"/>
            <a:r>
              <a:rPr lang="zh-CN" altLang="en-US" dirty="0"/>
              <a:t>如果一个人经常成功，背后一定有</a:t>
            </a:r>
            <a:r>
              <a:rPr lang="zh-CN" altLang="en-US" dirty="0">
                <a:solidFill>
                  <a:srgbClr val="FFFF00"/>
                </a:solidFill>
              </a:rPr>
              <a:t>套路</a:t>
            </a:r>
            <a:endParaRPr lang="en-US" altLang="zh-CN" dirty="0">
              <a:solidFill>
                <a:srgbClr val="FFFF00"/>
              </a:solidFill>
            </a:endParaRPr>
          </a:p>
          <a:p>
            <a:r>
              <a:rPr lang="zh-CN" altLang="en-US" dirty="0"/>
              <a:t>解析出别人的套路，复用于自己的工作</a:t>
            </a:r>
            <a:endParaRPr lang="en-US" altLang="zh-CN" dirty="0"/>
          </a:p>
        </p:txBody>
      </p:sp>
      <p:sp>
        <p:nvSpPr>
          <p:cNvPr id="9" name="内容占位符 2">
            <a:extLst>
              <a:ext uri="{FF2B5EF4-FFF2-40B4-BE49-F238E27FC236}">
                <a16:creationId xmlns:a16="http://schemas.microsoft.com/office/drawing/2014/main" id="{44EB0F30-E88E-8A8E-AFB3-1FF6C401F497}"/>
              </a:ext>
            </a:extLst>
          </p:cNvPr>
          <p:cNvSpPr txBox="1">
            <a:spLocks/>
          </p:cNvSpPr>
          <p:nvPr/>
        </p:nvSpPr>
        <p:spPr>
          <a:xfrm>
            <a:off x="1056692" y="3932070"/>
            <a:ext cx="1592037" cy="545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dirty="0"/>
              <a:t>师兄</a:t>
            </a:r>
          </a:p>
        </p:txBody>
      </p:sp>
    </p:spTree>
    <p:extLst>
      <p:ext uri="{BB962C8B-B14F-4D97-AF65-F5344CB8AC3E}">
        <p14:creationId xmlns:p14="http://schemas.microsoft.com/office/powerpoint/2010/main" val="3176380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案例</a:t>
            </a:r>
            <a:r>
              <a:rPr lang="en-US" altLang="zh-CN" dirty="0"/>
              <a:t>2</a:t>
            </a:r>
            <a:endParaRPr lang="zh-CN" altLang="en-US" dirty="0"/>
          </a:p>
        </p:txBody>
      </p:sp>
      <p:pic>
        <p:nvPicPr>
          <p:cNvPr id="15" name="图片 14">
            <a:extLst>
              <a:ext uri="{FF2B5EF4-FFF2-40B4-BE49-F238E27FC236}">
                <a16:creationId xmlns:a16="http://schemas.microsoft.com/office/drawing/2014/main" id="{6631EAEF-0F5B-A9E1-E778-E6B8D7027316}"/>
              </a:ext>
            </a:extLst>
          </p:cNvPr>
          <p:cNvPicPr>
            <a:picLocks noChangeAspect="1"/>
          </p:cNvPicPr>
          <p:nvPr/>
        </p:nvPicPr>
        <p:blipFill rotWithShape="1">
          <a:blip r:embed="rId2"/>
          <a:srcRect l="7035" r="8557" b="43809"/>
          <a:stretch/>
        </p:blipFill>
        <p:spPr>
          <a:xfrm>
            <a:off x="10645386" y="1808260"/>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矩形: 圆角 15">
            <a:extLst>
              <a:ext uri="{FF2B5EF4-FFF2-40B4-BE49-F238E27FC236}">
                <a16:creationId xmlns:a16="http://schemas.microsoft.com/office/drawing/2014/main" id="{4952C04E-8A8B-6BAF-E8E7-8BAD66A8A35B}"/>
              </a:ext>
            </a:extLst>
          </p:cNvPr>
          <p:cNvSpPr/>
          <p:nvPr/>
        </p:nvSpPr>
        <p:spPr>
          <a:xfrm>
            <a:off x="838201" y="1869524"/>
            <a:ext cx="9673054"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即使如此简单，也必须保持论文</a:t>
            </a:r>
            <a:r>
              <a:rPr lang="zh-CN" altLang="en-US" b="1" dirty="0">
                <a:latin typeface="微软雅黑" panose="020B0503020204020204" pitchFamily="34" charset="-122"/>
                <a:ea typeface="微软雅黑" panose="020B0503020204020204" pitchFamily="34" charset="-122"/>
                <a:cs typeface="文泉驿等宽微米黑" panose="020B0606030804020204" pitchFamily="34" charset="-122"/>
              </a:rPr>
              <a:t>结构完整</a:t>
            </a: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。有背景、有问题、有诀窍、有方法、有效果。</a:t>
            </a:r>
          </a:p>
        </p:txBody>
      </p:sp>
      <p:sp>
        <p:nvSpPr>
          <p:cNvPr id="17" name="直角三角形 16">
            <a:extLst>
              <a:ext uri="{FF2B5EF4-FFF2-40B4-BE49-F238E27FC236}">
                <a16:creationId xmlns:a16="http://schemas.microsoft.com/office/drawing/2014/main" id="{FDF55329-836D-003E-5A32-3EBEF7DDF010}"/>
              </a:ext>
            </a:extLst>
          </p:cNvPr>
          <p:cNvSpPr/>
          <p:nvPr/>
        </p:nvSpPr>
        <p:spPr>
          <a:xfrm rot="18900000" flipH="1">
            <a:off x="10403098" y="2066168"/>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内容占位符 2">
            <a:extLst>
              <a:ext uri="{FF2B5EF4-FFF2-40B4-BE49-F238E27FC236}">
                <a16:creationId xmlns:a16="http://schemas.microsoft.com/office/drawing/2014/main" id="{9C215F31-ACD0-EB41-FEC8-80DEC1C32140}"/>
              </a:ext>
            </a:extLst>
          </p:cNvPr>
          <p:cNvSpPr>
            <a:spLocks noGrp="1"/>
          </p:cNvSpPr>
          <p:nvPr>
            <p:ph idx="1"/>
          </p:nvPr>
        </p:nvSpPr>
        <p:spPr>
          <a:xfrm>
            <a:off x="838200" y="2697791"/>
            <a:ext cx="10515600" cy="3479171"/>
          </a:xfrm>
        </p:spPr>
        <p:txBody>
          <a:bodyPr>
            <a:normAutofit/>
          </a:bodyPr>
          <a:lstStyle/>
          <a:p>
            <a:r>
              <a:rPr lang="zh-CN" altLang="en-US" sz="2000" dirty="0"/>
              <a:t>背景：</a:t>
            </a:r>
            <a:endParaRPr lang="en-US" altLang="zh-CN" sz="2000" dirty="0"/>
          </a:p>
          <a:p>
            <a:pPr marL="457200" lvl="1" indent="0">
              <a:buNone/>
            </a:pPr>
            <a:r>
              <a:rPr lang="zh-CN" altLang="en-US" sz="1600" dirty="0"/>
              <a:t>程序实现论文之前所提出方法，需要调试；智能处理器上调试程序费时费力，需要格式打印接口。</a:t>
            </a:r>
          </a:p>
          <a:p>
            <a:r>
              <a:rPr lang="zh-CN" altLang="en-US" sz="2000" dirty="0"/>
              <a:t>问题：</a:t>
            </a:r>
            <a:endParaRPr lang="en-US" altLang="zh-CN" sz="2000" dirty="0"/>
          </a:p>
          <a:p>
            <a:pPr marL="457200" lvl="1" indent="0">
              <a:buNone/>
            </a:pPr>
            <a:r>
              <a:rPr lang="zh-CN" altLang="en-US" sz="1600" dirty="0"/>
              <a:t>数据存储在设备侧，打印发生在宿主侧，所处地址空间、控制流均不同。</a:t>
            </a:r>
          </a:p>
          <a:p>
            <a:r>
              <a:rPr lang="zh-CN" altLang="en-US" sz="2000" dirty="0"/>
              <a:t>诀窍：</a:t>
            </a:r>
            <a:endParaRPr lang="en-US" altLang="zh-CN" sz="2000" dirty="0"/>
          </a:p>
          <a:p>
            <a:pPr marL="457200" lvl="1" indent="0">
              <a:buNone/>
            </a:pPr>
            <a:r>
              <a:rPr lang="zh-CN" altLang="en-US" sz="1600" dirty="0"/>
              <a:t>一次接口调用同时产生宿主和设备指令，各自管理地址空间。</a:t>
            </a:r>
          </a:p>
          <a:p>
            <a:r>
              <a:rPr lang="zh-CN" altLang="en-US" sz="2000" dirty="0"/>
              <a:t>方法：</a:t>
            </a:r>
            <a:endParaRPr lang="en-US" altLang="zh-CN" sz="2000" dirty="0"/>
          </a:p>
          <a:p>
            <a:pPr marL="457200" lvl="1" indent="0">
              <a:buNone/>
            </a:pPr>
            <a:r>
              <a:rPr lang="zh-CN" altLang="en-US" sz="1600" dirty="0"/>
              <a:t>具体实现细节。解决同步问题、并发正确性问题，说明对论文前述工作的影响。</a:t>
            </a:r>
          </a:p>
          <a:p>
            <a:r>
              <a:rPr lang="zh-CN" altLang="en-US" sz="2000" dirty="0"/>
              <a:t>效果：</a:t>
            </a:r>
            <a:endParaRPr lang="en-US" altLang="zh-CN" sz="2000" dirty="0"/>
          </a:p>
          <a:p>
            <a:pPr marL="457200" lvl="1" indent="0">
              <a:buNone/>
            </a:pPr>
            <a:r>
              <a:rPr lang="zh-CN" altLang="en-US" sz="1600" dirty="0"/>
              <a:t>功能验证、调试耗时记录、内存脚迹等。</a:t>
            </a:r>
          </a:p>
        </p:txBody>
      </p:sp>
    </p:spTree>
    <p:extLst>
      <p:ext uri="{BB962C8B-B14F-4D97-AF65-F5344CB8AC3E}">
        <p14:creationId xmlns:p14="http://schemas.microsoft.com/office/powerpoint/2010/main" val="22945148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A72636-A615-0C10-553F-7EE7418DEF70}"/>
              </a:ext>
            </a:extLst>
          </p:cNvPr>
          <p:cNvSpPr>
            <a:spLocks noGrp="1"/>
          </p:cNvSpPr>
          <p:nvPr>
            <p:ph type="title"/>
          </p:nvPr>
        </p:nvSpPr>
        <p:spPr/>
        <p:txBody>
          <a:bodyPr/>
          <a:lstStyle/>
          <a:p>
            <a:r>
              <a:rPr lang="zh-CN" altLang="en-US" dirty="0"/>
              <a:t>案例</a:t>
            </a:r>
            <a:r>
              <a:rPr lang="en-US" altLang="zh-CN" dirty="0"/>
              <a:t>2</a:t>
            </a:r>
            <a:endParaRPr lang="zh-CN" altLang="en-US" dirty="0"/>
          </a:p>
        </p:txBody>
      </p:sp>
      <p:pic>
        <p:nvPicPr>
          <p:cNvPr id="15" name="图片 14">
            <a:extLst>
              <a:ext uri="{FF2B5EF4-FFF2-40B4-BE49-F238E27FC236}">
                <a16:creationId xmlns:a16="http://schemas.microsoft.com/office/drawing/2014/main" id="{6631EAEF-0F5B-A9E1-E778-E6B8D7027316}"/>
              </a:ext>
            </a:extLst>
          </p:cNvPr>
          <p:cNvPicPr>
            <a:picLocks noChangeAspect="1"/>
          </p:cNvPicPr>
          <p:nvPr/>
        </p:nvPicPr>
        <p:blipFill rotWithShape="1">
          <a:blip r:embed="rId2"/>
          <a:srcRect l="7035" r="8557" b="43809"/>
          <a:stretch/>
        </p:blipFill>
        <p:spPr>
          <a:xfrm>
            <a:off x="10645386" y="2554853"/>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矩形: 圆角 15">
            <a:extLst>
              <a:ext uri="{FF2B5EF4-FFF2-40B4-BE49-F238E27FC236}">
                <a16:creationId xmlns:a16="http://schemas.microsoft.com/office/drawing/2014/main" id="{4952C04E-8A8B-6BAF-E8E7-8BAD66A8A35B}"/>
              </a:ext>
            </a:extLst>
          </p:cNvPr>
          <p:cNvSpPr/>
          <p:nvPr/>
        </p:nvSpPr>
        <p:spPr>
          <a:xfrm>
            <a:off x="5093595" y="2616117"/>
            <a:ext cx="5417660"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学术规范有客观标准，学术水平则见仁见智。</a:t>
            </a:r>
          </a:p>
        </p:txBody>
      </p:sp>
      <p:sp>
        <p:nvSpPr>
          <p:cNvPr id="17" name="直角三角形 16">
            <a:extLst>
              <a:ext uri="{FF2B5EF4-FFF2-40B4-BE49-F238E27FC236}">
                <a16:creationId xmlns:a16="http://schemas.microsoft.com/office/drawing/2014/main" id="{FDF55329-836D-003E-5A32-3EBEF7DDF010}"/>
              </a:ext>
            </a:extLst>
          </p:cNvPr>
          <p:cNvSpPr/>
          <p:nvPr/>
        </p:nvSpPr>
        <p:spPr>
          <a:xfrm rot="18900000" flipH="1">
            <a:off x="10403098" y="2812761"/>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矩形: 圆角 7">
            <a:extLst>
              <a:ext uri="{FF2B5EF4-FFF2-40B4-BE49-F238E27FC236}">
                <a16:creationId xmlns:a16="http://schemas.microsoft.com/office/drawing/2014/main" id="{0653C065-2C4F-9408-C149-60F6D577C06C}"/>
              </a:ext>
            </a:extLst>
          </p:cNvPr>
          <p:cNvSpPr/>
          <p:nvPr/>
        </p:nvSpPr>
        <p:spPr>
          <a:xfrm>
            <a:off x="1753378" y="1858481"/>
            <a:ext cx="3700825" cy="580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请问我达到毕业要求了吗？</a:t>
            </a:r>
          </a:p>
        </p:txBody>
      </p:sp>
      <p:sp>
        <p:nvSpPr>
          <p:cNvPr id="11" name="直角三角形 10">
            <a:extLst>
              <a:ext uri="{FF2B5EF4-FFF2-40B4-BE49-F238E27FC236}">
                <a16:creationId xmlns:a16="http://schemas.microsoft.com/office/drawing/2014/main" id="{E62A193A-05A6-5228-1BE8-23BEBF6D7BA6}"/>
              </a:ext>
            </a:extLst>
          </p:cNvPr>
          <p:cNvSpPr/>
          <p:nvPr/>
        </p:nvSpPr>
        <p:spPr>
          <a:xfrm rot="2700000">
            <a:off x="1664887" y="2064959"/>
            <a:ext cx="206478" cy="186813"/>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8" name="图片 17">
            <a:extLst>
              <a:ext uri="{FF2B5EF4-FFF2-40B4-BE49-F238E27FC236}">
                <a16:creationId xmlns:a16="http://schemas.microsoft.com/office/drawing/2014/main" id="{15AA6DF7-4186-44B1-439E-EC2473DF6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153" y="1804403"/>
            <a:ext cx="707923" cy="7079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图片 2">
            <a:extLst>
              <a:ext uri="{FF2B5EF4-FFF2-40B4-BE49-F238E27FC236}">
                <a16:creationId xmlns:a16="http://schemas.microsoft.com/office/drawing/2014/main" id="{A5F35C93-51E3-D525-C53D-3FEADFE657CB}"/>
              </a:ext>
            </a:extLst>
          </p:cNvPr>
          <p:cNvPicPr>
            <a:picLocks noChangeAspect="1"/>
          </p:cNvPicPr>
          <p:nvPr/>
        </p:nvPicPr>
        <p:blipFill rotWithShape="1">
          <a:blip r:embed="rId2"/>
          <a:srcRect l="7035" r="8557" b="43809"/>
          <a:stretch/>
        </p:blipFill>
        <p:spPr>
          <a:xfrm>
            <a:off x="10645386" y="3408486"/>
            <a:ext cx="708414" cy="710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矩形: 圆角 3">
            <a:extLst>
              <a:ext uri="{FF2B5EF4-FFF2-40B4-BE49-F238E27FC236}">
                <a16:creationId xmlns:a16="http://schemas.microsoft.com/office/drawing/2014/main" id="{644DEB62-390A-4690-3B70-BC6F7C291BB3}"/>
              </a:ext>
            </a:extLst>
          </p:cNvPr>
          <p:cNvSpPr/>
          <p:nvPr/>
        </p:nvSpPr>
        <p:spPr>
          <a:xfrm>
            <a:off x="6014434" y="3469750"/>
            <a:ext cx="4496820" cy="580104"/>
          </a:xfrm>
          <a:prstGeom prst="roundRect">
            <a:avLst/>
          </a:prstGeom>
          <a:solidFill>
            <a:srgbClr val="95EC6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cs typeface="文泉驿等宽微米黑" panose="020B0606030804020204" pitchFamily="34" charset="-122"/>
              </a:rPr>
              <a:t>规范先做到位，答辩场上好好表现。</a:t>
            </a:r>
          </a:p>
        </p:txBody>
      </p:sp>
      <p:sp>
        <p:nvSpPr>
          <p:cNvPr id="5" name="直角三角形 4">
            <a:extLst>
              <a:ext uri="{FF2B5EF4-FFF2-40B4-BE49-F238E27FC236}">
                <a16:creationId xmlns:a16="http://schemas.microsoft.com/office/drawing/2014/main" id="{92D194E3-1294-B6D0-0494-9F5C9497A2A0}"/>
              </a:ext>
            </a:extLst>
          </p:cNvPr>
          <p:cNvSpPr/>
          <p:nvPr/>
        </p:nvSpPr>
        <p:spPr>
          <a:xfrm rot="18900000" flipH="1">
            <a:off x="10403098" y="3666394"/>
            <a:ext cx="206478" cy="186813"/>
          </a:xfrm>
          <a:prstGeom prst="rtTriangle">
            <a:avLst/>
          </a:prstGeom>
          <a:solidFill>
            <a:srgbClr val="95E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99247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7791EDC-3C77-7F5B-6B49-D0C842189FB2}"/>
              </a:ext>
            </a:extLst>
          </p:cNvPr>
          <p:cNvSpPr>
            <a:spLocks noGrp="1"/>
          </p:cNvSpPr>
          <p:nvPr>
            <p:ph type="title"/>
          </p:nvPr>
        </p:nvSpPr>
        <p:spPr/>
        <p:txBody>
          <a:bodyPr/>
          <a:lstStyle/>
          <a:p>
            <a:r>
              <a:rPr lang="zh-CN" altLang="en-US" dirty="0"/>
              <a:t>练习学术写作</a:t>
            </a:r>
          </a:p>
        </p:txBody>
      </p:sp>
      <p:sp>
        <p:nvSpPr>
          <p:cNvPr id="5" name="文本占位符 4">
            <a:extLst>
              <a:ext uri="{FF2B5EF4-FFF2-40B4-BE49-F238E27FC236}">
                <a16:creationId xmlns:a16="http://schemas.microsoft.com/office/drawing/2014/main" id="{188A38A0-57E7-2FAA-87AE-71468886A3AD}"/>
              </a:ext>
            </a:extLst>
          </p:cNvPr>
          <p:cNvSpPr>
            <a:spLocks noGrp="1"/>
          </p:cNvSpPr>
          <p:nvPr>
            <p:ph type="body" idx="1"/>
          </p:nvPr>
        </p:nvSpPr>
        <p:spPr/>
        <p:txBody>
          <a:bodyPr/>
          <a:lstStyle/>
          <a:p>
            <a:r>
              <a:rPr lang="zh-CN" altLang="en-US" dirty="0"/>
              <a:t>知道怎么做</a:t>
            </a:r>
          </a:p>
        </p:txBody>
      </p:sp>
    </p:spTree>
    <p:extLst>
      <p:ext uri="{BB962C8B-B14F-4D97-AF65-F5344CB8AC3E}">
        <p14:creationId xmlns:p14="http://schemas.microsoft.com/office/powerpoint/2010/main" val="132027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7F3B60-37D7-B556-5362-423FCF90B638}"/>
              </a:ext>
            </a:extLst>
          </p:cNvPr>
          <p:cNvSpPr>
            <a:spLocks noGrp="1"/>
          </p:cNvSpPr>
          <p:nvPr>
            <p:ph type="title"/>
          </p:nvPr>
        </p:nvSpPr>
        <p:spPr/>
        <p:txBody>
          <a:bodyPr/>
          <a:lstStyle/>
          <a:p>
            <a:r>
              <a:rPr lang="zh-CN" altLang="en-US" dirty="0"/>
              <a:t>共性问题</a:t>
            </a:r>
          </a:p>
        </p:txBody>
      </p:sp>
      <p:sp>
        <p:nvSpPr>
          <p:cNvPr id="3" name="内容占位符 2">
            <a:extLst>
              <a:ext uri="{FF2B5EF4-FFF2-40B4-BE49-F238E27FC236}">
                <a16:creationId xmlns:a16="http://schemas.microsoft.com/office/drawing/2014/main" id="{C4261F21-4B48-F02F-FCA1-ED9CA3207910}"/>
              </a:ext>
            </a:extLst>
          </p:cNvPr>
          <p:cNvSpPr>
            <a:spLocks noGrp="1"/>
          </p:cNvSpPr>
          <p:nvPr>
            <p:ph idx="1"/>
          </p:nvPr>
        </p:nvSpPr>
        <p:spPr/>
        <p:txBody>
          <a:bodyPr/>
          <a:lstStyle/>
          <a:p>
            <a:pPr marL="0" indent="0">
              <a:buNone/>
            </a:pPr>
            <a:r>
              <a:rPr lang="zh-CN" altLang="en-US" dirty="0">
                <a:latin typeface="华文楷体" panose="02010600040101010101" pitchFamily="2" charset="-122"/>
                <a:ea typeface="华文楷体" panose="02010600040101010101" pitchFamily="2" charset="-122"/>
              </a:rPr>
              <a:t>　　猎鹰的眼睛 </a:t>
            </a:r>
            <a:br>
              <a:rPr lang="zh-CN" altLang="en-US" dirty="0">
                <a:latin typeface="华文楷体" panose="02010600040101010101" pitchFamily="2" charset="-122"/>
                <a:ea typeface="华文楷体" panose="02010600040101010101" pitchFamily="2" charset="-122"/>
              </a:rPr>
            </a:br>
            <a:r>
              <a:rPr lang="zh-CN" altLang="en-US" dirty="0">
                <a:latin typeface="华文楷体" panose="02010600040101010101" pitchFamily="2" charset="-122"/>
                <a:ea typeface="华文楷体" panose="02010600040101010101" pitchFamily="2" charset="-122"/>
              </a:rPr>
              <a:t>　　马尾草上的露珠 </a:t>
            </a:r>
            <a:br>
              <a:rPr lang="zh-CN" altLang="en-US" dirty="0">
                <a:latin typeface="华文楷体" panose="02010600040101010101" pitchFamily="2" charset="-122"/>
                <a:ea typeface="华文楷体" panose="02010600040101010101" pitchFamily="2" charset="-122"/>
              </a:rPr>
            </a:br>
            <a:r>
              <a:rPr lang="zh-CN" altLang="en-US" dirty="0">
                <a:latin typeface="华文楷体" panose="02010600040101010101" pitchFamily="2" charset="-122"/>
                <a:ea typeface="华文楷体" panose="02010600040101010101" pitchFamily="2" charset="-122"/>
              </a:rPr>
              <a:t>　　对银托盘上一瓶雾蒙蒙的特拉明酒的回忆 </a:t>
            </a:r>
            <a:br>
              <a:rPr lang="zh-CN" altLang="en-US" dirty="0">
                <a:latin typeface="华文楷体" panose="02010600040101010101" pitchFamily="2" charset="-122"/>
                <a:ea typeface="华文楷体" panose="02010600040101010101" pitchFamily="2" charset="-122"/>
              </a:rPr>
            </a:br>
            <a:r>
              <a:rPr lang="zh-CN" altLang="en-US" dirty="0">
                <a:latin typeface="华文楷体" panose="02010600040101010101" pitchFamily="2" charset="-122"/>
                <a:ea typeface="华文楷体" panose="02010600040101010101" pitchFamily="2" charset="-122"/>
              </a:rPr>
              <a:t>　　高矗在海边的一根碧玺石柱 </a:t>
            </a:r>
            <a:br>
              <a:rPr lang="zh-CN" altLang="en-US" dirty="0">
                <a:latin typeface="华文楷体" panose="02010600040101010101" pitchFamily="2" charset="-122"/>
                <a:ea typeface="华文楷体" panose="02010600040101010101" pitchFamily="2" charset="-122"/>
              </a:rPr>
            </a:br>
            <a:r>
              <a:rPr lang="zh-CN" altLang="en-US" dirty="0">
                <a:latin typeface="华文楷体" panose="02010600040101010101" pitchFamily="2" charset="-122"/>
                <a:ea typeface="华文楷体" panose="02010600040101010101" pitchFamily="2" charset="-122"/>
              </a:rPr>
              <a:t>　　以及智力探险之路 </a:t>
            </a:r>
            <a:br>
              <a:rPr lang="zh-CN" altLang="en-US" dirty="0">
                <a:latin typeface="华文楷体" panose="02010600040101010101" pitchFamily="2" charset="-122"/>
                <a:ea typeface="华文楷体" panose="02010600040101010101" pitchFamily="2" charset="-122"/>
              </a:rPr>
            </a:br>
            <a:r>
              <a:rPr lang="zh-CN" altLang="en-US" dirty="0">
                <a:latin typeface="华文楷体" panose="02010600040101010101" pitchFamily="2" charset="-122"/>
                <a:ea typeface="华文楷体" panose="02010600040101010101" pitchFamily="2" charset="-122"/>
              </a:rPr>
              <a:t>　　它笔直耸立 </a:t>
            </a:r>
            <a:br>
              <a:rPr lang="zh-CN" altLang="en-US" dirty="0">
                <a:latin typeface="华文楷体" panose="02010600040101010101" pitchFamily="2" charset="-122"/>
                <a:ea typeface="华文楷体" panose="02010600040101010101" pitchFamily="2" charset="-122"/>
              </a:rPr>
            </a:br>
            <a:r>
              <a:rPr lang="zh-CN" altLang="en-US" dirty="0">
                <a:latin typeface="华文楷体" panose="02010600040101010101" pitchFamily="2" charset="-122"/>
                <a:ea typeface="华文楷体" panose="02010600040101010101" pitchFamily="2" charset="-122"/>
              </a:rPr>
              <a:t>　　稍有迟疑便会杂乱丛生</a:t>
            </a:r>
            <a:endParaRPr lang="en-US" altLang="zh-CN"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2023983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966F26A-642B-F404-4ED7-50203744A07B}"/>
              </a:ext>
            </a:extLst>
          </p:cNvPr>
          <p:cNvPicPr>
            <a:picLocks noChangeAspect="1"/>
          </p:cNvPicPr>
          <p:nvPr/>
        </p:nvPicPr>
        <p:blipFill>
          <a:blip r:embed="rId2"/>
          <a:stretch>
            <a:fillRect/>
          </a:stretch>
        </p:blipFill>
        <p:spPr>
          <a:xfrm>
            <a:off x="2597080" y="0"/>
            <a:ext cx="6997840" cy="6858000"/>
          </a:xfrm>
          <a:prstGeom prst="rect">
            <a:avLst/>
          </a:prstGeom>
        </p:spPr>
      </p:pic>
      <p:pic>
        <p:nvPicPr>
          <p:cNvPr id="6" name="图片 5">
            <a:extLst>
              <a:ext uri="{FF2B5EF4-FFF2-40B4-BE49-F238E27FC236}">
                <a16:creationId xmlns:a16="http://schemas.microsoft.com/office/drawing/2014/main" id="{45D69E53-2684-B691-FD0B-87840FCB93B9}"/>
              </a:ext>
            </a:extLst>
          </p:cNvPr>
          <p:cNvPicPr>
            <a:picLocks noChangeAspect="1"/>
          </p:cNvPicPr>
          <p:nvPr/>
        </p:nvPicPr>
        <p:blipFill rotWithShape="1">
          <a:blip r:embed="rId2"/>
          <a:srcRect l="12883" t="19744" r="55437" b="77377"/>
          <a:stretch/>
        </p:blipFill>
        <p:spPr>
          <a:xfrm>
            <a:off x="197353" y="1980104"/>
            <a:ext cx="5394518" cy="480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直接箭头连接符 7">
            <a:extLst>
              <a:ext uri="{FF2B5EF4-FFF2-40B4-BE49-F238E27FC236}">
                <a16:creationId xmlns:a16="http://schemas.microsoft.com/office/drawing/2014/main" id="{010E8628-70BB-2591-603C-84BE3092D98D}"/>
              </a:ext>
            </a:extLst>
          </p:cNvPr>
          <p:cNvCxnSpPr>
            <a:cxnSpLocks/>
          </p:cNvCxnSpPr>
          <p:nvPr/>
        </p:nvCxnSpPr>
        <p:spPr>
          <a:xfrm flipV="1">
            <a:off x="3854953" y="1559085"/>
            <a:ext cx="210509" cy="34865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82233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对象 8">
            <a:extLst>
              <a:ext uri="{FF2B5EF4-FFF2-40B4-BE49-F238E27FC236}">
                <a16:creationId xmlns:a16="http://schemas.microsoft.com/office/drawing/2014/main" id="{A6373745-0224-2CBB-098E-B5DBDDA7E8C5}"/>
              </a:ext>
            </a:extLst>
          </p:cNvPr>
          <p:cNvGraphicFramePr>
            <a:graphicFrameLocks noChangeAspect="1"/>
          </p:cNvGraphicFramePr>
          <p:nvPr>
            <p:extLst>
              <p:ext uri="{D42A27DB-BD31-4B8C-83A1-F6EECF244321}">
                <p14:modId xmlns:p14="http://schemas.microsoft.com/office/powerpoint/2010/main" val="1464102584"/>
              </p:ext>
            </p:extLst>
          </p:nvPr>
        </p:nvGraphicFramePr>
        <p:xfrm>
          <a:off x="5828477" y="2524310"/>
          <a:ext cx="6090759" cy="4333690"/>
        </p:xfrm>
        <a:graphic>
          <a:graphicData uri="http://schemas.openxmlformats.org/presentationml/2006/ole">
            <mc:AlternateContent xmlns:mc="http://schemas.openxmlformats.org/markup-compatibility/2006">
              <mc:Choice xmlns:v="urn:schemas-microsoft-com:vml" Requires="v">
                <p:oleObj r:id="rId2" imgW="9343725" imgH="6647758" progId="">
                  <p:embed/>
                </p:oleObj>
              </mc:Choice>
              <mc:Fallback>
                <p:oleObj r:id="rId2" imgW="9343725" imgH="6647758" progId="">
                  <p:embed/>
                  <p:pic>
                    <p:nvPicPr>
                      <p:cNvPr id="0" name=""/>
                      <p:cNvPicPr/>
                      <p:nvPr/>
                    </p:nvPicPr>
                    <p:blipFill>
                      <a:blip r:embed="rId3"/>
                      <a:stretch>
                        <a:fillRect/>
                      </a:stretch>
                    </p:blipFill>
                    <p:spPr>
                      <a:xfrm>
                        <a:off x="5828477" y="2524310"/>
                        <a:ext cx="6090759" cy="4333690"/>
                      </a:xfrm>
                      <a:prstGeom prst="rect">
                        <a:avLst/>
                      </a:prstGeom>
                    </p:spPr>
                  </p:pic>
                </p:oleObj>
              </mc:Fallback>
            </mc:AlternateContent>
          </a:graphicData>
        </a:graphic>
      </p:graphicFrame>
      <p:sp>
        <p:nvSpPr>
          <p:cNvPr id="2" name="标题 1">
            <a:extLst>
              <a:ext uri="{FF2B5EF4-FFF2-40B4-BE49-F238E27FC236}">
                <a16:creationId xmlns:a16="http://schemas.microsoft.com/office/drawing/2014/main" id="{834BCBA7-AE9C-17C5-DBB3-5FC7B3918EE5}"/>
              </a:ext>
            </a:extLst>
          </p:cNvPr>
          <p:cNvSpPr>
            <a:spLocks noGrp="1"/>
          </p:cNvSpPr>
          <p:nvPr>
            <p:ph type="title"/>
          </p:nvPr>
        </p:nvSpPr>
        <p:spPr/>
        <p:txBody>
          <a:bodyPr/>
          <a:lstStyle/>
          <a:p>
            <a:r>
              <a:rPr lang="zh-CN" altLang="en-US" dirty="0"/>
              <a:t>作者模型</a:t>
            </a:r>
          </a:p>
        </p:txBody>
      </p:sp>
      <p:sp>
        <p:nvSpPr>
          <p:cNvPr id="3" name="内容占位符 2">
            <a:extLst>
              <a:ext uri="{FF2B5EF4-FFF2-40B4-BE49-F238E27FC236}">
                <a16:creationId xmlns:a16="http://schemas.microsoft.com/office/drawing/2014/main" id="{C2E41BDE-AB22-477B-2674-083E6AA2A35B}"/>
              </a:ext>
            </a:extLst>
          </p:cNvPr>
          <p:cNvSpPr>
            <a:spLocks noGrp="1"/>
          </p:cNvSpPr>
          <p:nvPr>
            <p:ph idx="1"/>
          </p:nvPr>
        </p:nvSpPr>
        <p:spPr>
          <a:xfrm>
            <a:off x="838200" y="1825625"/>
            <a:ext cx="6180431" cy="4351338"/>
          </a:xfrm>
        </p:spPr>
        <p:txBody>
          <a:bodyPr/>
          <a:lstStyle/>
          <a:p>
            <a:pPr marL="0" indent="0">
              <a:buNone/>
            </a:pPr>
            <a:r>
              <a:rPr lang="zh-CN" altLang="en-US" dirty="0"/>
              <a:t>无意识写作（</a:t>
            </a:r>
            <a:r>
              <a:rPr lang="en-US" altLang="zh-CN" dirty="0"/>
              <a:t>automatic writing</a:t>
            </a:r>
            <a:r>
              <a:rPr lang="zh-CN" altLang="en-US" dirty="0"/>
              <a:t>）：</a:t>
            </a:r>
            <a:endParaRPr lang="en-US" altLang="zh-CN" dirty="0"/>
          </a:p>
          <a:p>
            <a:pPr lvl="1"/>
            <a:r>
              <a:rPr lang="en-US" altLang="zh-CN" dirty="0"/>
              <a:t>22</a:t>
            </a:r>
            <a:r>
              <a:rPr lang="zh-CN" altLang="en-US" dirty="0"/>
              <a:t>区产生表达</a:t>
            </a:r>
            <a:endParaRPr lang="en-US" altLang="zh-CN" dirty="0"/>
          </a:p>
          <a:p>
            <a:pPr lvl="1"/>
            <a:r>
              <a:rPr lang="en-US" altLang="zh-CN" dirty="0"/>
              <a:t>44</a:t>
            </a:r>
            <a:r>
              <a:rPr lang="zh-CN" altLang="en-US" dirty="0"/>
              <a:t>、</a:t>
            </a:r>
            <a:r>
              <a:rPr lang="en-US" altLang="zh-CN" dirty="0"/>
              <a:t>45</a:t>
            </a:r>
            <a:r>
              <a:rPr lang="zh-CN" altLang="en-US" dirty="0"/>
              <a:t>区组织语言</a:t>
            </a:r>
            <a:endParaRPr lang="en-US" altLang="zh-CN" dirty="0"/>
          </a:p>
          <a:p>
            <a:pPr lvl="1"/>
            <a:r>
              <a:rPr lang="zh-CN" altLang="en-US" dirty="0"/>
              <a:t>小脑控制肌肉打字</a:t>
            </a:r>
            <a:endParaRPr lang="en-US" altLang="zh-CN" dirty="0"/>
          </a:p>
          <a:p>
            <a:endParaRPr lang="en-US" altLang="zh-CN" dirty="0"/>
          </a:p>
          <a:p>
            <a:pPr marL="0" indent="0">
              <a:buNone/>
            </a:pPr>
            <a:r>
              <a:rPr lang="zh-CN" altLang="en-US" dirty="0"/>
              <a:t>症结：</a:t>
            </a:r>
            <a:endParaRPr lang="en-US" altLang="zh-CN" dirty="0"/>
          </a:p>
          <a:p>
            <a:pPr lvl="1"/>
            <a:r>
              <a:rPr lang="zh-CN" altLang="en-US" dirty="0"/>
              <a:t>写出来确实是人话</a:t>
            </a:r>
            <a:endParaRPr lang="en-US" altLang="zh-CN" dirty="0"/>
          </a:p>
          <a:p>
            <a:pPr lvl="1"/>
            <a:r>
              <a:rPr lang="zh-CN" altLang="en-US" dirty="0"/>
              <a:t>毫无章法，难以阅读</a:t>
            </a:r>
            <a:endParaRPr lang="en-US" altLang="zh-CN" dirty="0"/>
          </a:p>
          <a:p>
            <a:pPr lvl="1"/>
            <a:r>
              <a:rPr lang="zh-CN" altLang="en-US" dirty="0"/>
              <a:t>看不懂为什么要写这些</a:t>
            </a:r>
          </a:p>
        </p:txBody>
      </p:sp>
      <p:sp>
        <p:nvSpPr>
          <p:cNvPr id="5" name="椭圆 4">
            <a:extLst>
              <a:ext uri="{FF2B5EF4-FFF2-40B4-BE49-F238E27FC236}">
                <a16:creationId xmlns:a16="http://schemas.microsoft.com/office/drawing/2014/main" id="{4EE8D857-A874-5EA9-C42F-0625DA0B6790}"/>
              </a:ext>
            </a:extLst>
          </p:cNvPr>
          <p:cNvSpPr/>
          <p:nvPr/>
        </p:nvSpPr>
        <p:spPr>
          <a:xfrm>
            <a:off x="6721522" y="4353636"/>
            <a:ext cx="1112292" cy="914400"/>
          </a:xfrm>
          <a:prstGeom prst="ellipse">
            <a:avLst/>
          </a:prstGeom>
          <a:noFill/>
          <a:ln w="28575">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CFA6EFE3-40B9-76AC-F5DF-74184D81A1B7}"/>
              </a:ext>
            </a:extLst>
          </p:cNvPr>
          <p:cNvSpPr/>
          <p:nvPr/>
        </p:nvSpPr>
        <p:spPr>
          <a:xfrm>
            <a:off x="9144000" y="4005617"/>
            <a:ext cx="968991" cy="764275"/>
          </a:xfrm>
          <a:prstGeom prst="ellipse">
            <a:avLst/>
          </a:prstGeom>
          <a:noFill/>
          <a:ln w="28575">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弧形 6">
            <a:extLst>
              <a:ext uri="{FF2B5EF4-FFF2-40B4-BE49-F238E27FC236}">
                <a16:creationId xmlns:a16="http://schemas.microsoft.com/office/drawing/2014/main" id="{73ADD5DA-DDAD-44C8-E7E2-506C00A62640}"/>
              </a:ext>
            </a:extLst>
          </p:cNvPr>
          <p:cNvSpPr/>
          <p:nvPr/>
        </p:nvSpPr>
        <p:spPr>
          <a:xfrm rot="9770942">
            <a:off x="7204474" y="3942337"/>
            <a:ext cx="2410331" cy="1201003"/>
          </a:xfrm>
          <a:prstGeom prst="arc">
            <a:avLst>
              <a:gd name="adj1" fmla="val 11784218"/>
              <a:gd name="adj2" fmla="val 20973223"/>
            </a:avLst>
          </a:prstGeom>
          <a:ln w="19050">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弧形 7">
            <a:extLst>
              <a:ext uri="{FF2B5EF4-FFF2-40B4-BE49-F238E27FC236}">
                <a16:creationId xmlns:a16="http://schemas.microsoft.com/office/drawing/2014/main" id="{D46E2CAA-36B9-EE6C-6115-5594977617AF}"/>
              </a:ext>
            </a:extLst>
          </p:cNvPr>
          <p:cNvSpPr/>
          <p:nvPr/>
        </p:nvSpPr>
        <p:spPr>
          <a:xfrm rot="914404">
            <a:off x="5773954" y="5297690"/>
            <a:ext cx="4208832" cy="1201003"/>
          </a:xfrm>
          <a:prstGeom prst="arc">
            <a:avLst>
              <a:gd name="adj1" fmla="val 15811858"/>
              <a:gd name="adj2" fmla="val 20973223"/>
            </a:avLst>
          </a:prstGeom>
          <a:ln w="19050">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36438586-3510-CE72-19DE-573750544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477" y="2517242"/>
            <a:ext cx="2295257" cy="1264478"/>
          </a:xfrm>
          <a:prstGeom prst="rect">
            <a:avLst/>
          </a:prstGeom>
        </p:spPr>
      </p:pic>
    </p:spTree>
    <p:extLst>
      <p:ext uri="{BB962C8B-B14F-4D97-AF65-F5344CB8AC3E}">
        <p14:creationId xmlns:p14="http://schemas.microsoft.com/office/powerpoint/2010/main" val="1482287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2ED93C4-E1AC-16D8-1675-69F441F8525C}"/>
              </a:ext>
            </a:extLst>
          </p:cNvPr>
          <p:cNvSpPr/>
          <p:nvPr/>
        </p:nvSpPr>
        <p:spPr>
          <a:xfrm>
            <a:off x="5677469" y="2279176"/>
            <a:ext cx="6514531" cy="4578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834BCBA7-AE9C-17C5-DBB3-5FC7B3918EE5}"/>
              </a:ext>
            </a:extLst>
          </p:cNvPr>
          <p:cNvSpPr>
            <a:spLocks noGrp="1"/>
          </p:cNvSpPr>
          <p:nvPr>
            <p:ph type="title"/>
          </p:nvPr>
        </p:nvSpPr>
        <p:spPr/>
        <p:txBody>
          <a:bodyPr/>
          <a:lstStyle/>
          <a:p>
            <a:r>
              <a:rPr lang="zh-CN" altLang="en-US" dirty="0"/>
              <a:t>作者模型</a:t>
            </a:r>
          </a:p>
        </p:txBody>
      </p:sp>
      <p:sp>
        <p:nvSpPr>
          <p:cNvPr id="3" name="内容占位符 2">
            <a:extLst>
              <a:ext uri="{FF2B5EF4-FFF2-40B4-BE49-F238E27FC236}">
                <a16:creationId xmlns:a16="http://schemas.microsoft.com/office/drawing/2014/main" id="{C2E41BDE-AB22-477B-2674-083E6AA2A35B}"/>
              </a:ext>
            </a:extLst>
          </p:cNvPr>
          <p:cNvSpPr>
            <a:spLocks noGrp="1"/>
          </p:cNvSpPr>
          <p:nvPr>
            <p:ph idx="1"/>
          </p:nvPr>
        </p:nvSpPr>
        <p:spPr>
          <a:xfrm>
            <a:off x="838200" y="1825625"/>
            <a:ext cx="5501185" cy="4351338"/>
          </a:xfrm>
        </p:spPr>
        <p:txBody>
          <a:bodyPr/>
          <a:lstStyle/>
          <a:p>
            <a:pPr marL="0" indent="0">
              <a:buNone/>
            </a:pPr>
            <a:r>
              <a:rPr lang="zh-CN" altLang="en-US" dirty="0"/>
              <a:t>有意识写作：</a:t>
            </a:r>
            <a:endParaRPr lang="en-US" altLang="zh-CN" dirty="0"/>
          </a:p>
          <a:p>
            <a:pPr lvl="1"/>
            <a:r>
              <a:rPr lang="zh-CN" altLang="en-US" dirty="0"/>
              <a:t>前额叶抑制原始节能本能</a:t>
            </a:r>
            <a:endParaRPr lang="en-US" altLang="zh-CN" dirty="0"/>
          </a:p>
          <a:p>
            <a:pPr lvl="1"/>
            <a:r>
              <a:rPr lang="zh-CN" altLang="en-US" dirty="0"/>
              <a:t>全脑协同形成逻辑思维</a:t>
            </a:r>
            <a:endParaRPr lang="en-US" altLang="zh-CN" dirty="0"/>
          </a:p>
          <a:p>
            <a:pPr lvl="1"/>
            <a:r>
              <a:rPr lang="zh-CN" altLang="en-US" dirty="0"/>
              <a:t>指导和约束无意识写作过程</a:t>
            </a:r>
            <a:endParaRPr lang="en-US" altLang="zh-CN" dirty="0"/>
          </a:p>
          <a:p>
            <a:endParaRPr lang="en-US" altLang="zh-CN" dirty="0"/>
          </a:p>
          <a:p>
            <a:pPr marL="0" indent="0">
              <a:buNone/>
            </a:pPr>
            <a:r>
              <a:rPr lang="zh-CN" altLang="en-US" dirty="0"/>
              <a:t>停止梦游，清醒过来！</a:t>
            </a:r>
          </a:p>
        </p:txBody>
      </p:sp>
      <p:pic>
        <p:nvPicPr>
          <p:cNvPr id="1028" name="Picture 4" descr="undefined">
            <a:extLst>
              <a:ext uri="{FF2B5EF4-FFF2-40B4-BE49-F238E27FC236}">
                <a16:creationId xmlns:a16="http://schemas.microsoft.com/office/drawing/2014/main" id="{3985C39A-D93F-E46A-39F9-5A01CF346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833" y="2483041"/>
            <a:ext cx="6012289" cy="4293072"/>
          </a:xfrm>
          <a:prstGeom prst="rect">
            <a:avLst/>
          </a:prstGeom>
          <a:noFill/>
          <a:extLst>
            <a:ext uri="{909E8E84-426E-40DD-AFC4-6F175D3DCCD1}">
              <a14:hiddenFill xmlns:a14="http://schemas.microsoft.com/office/drawing/2010/main">
                <a:solidFill>
                  <a:srgbClr val="FFFFFF"/>
                </a:solidFill>
              </a14:hiddenFill>
            </a:ext>
          </a:extLst>
        </p:spPr>
      </p:pic>
      <p:sp>
        <p:nvSpPr>
          <p:cNvPr id="5" name="椭圆 4">
            <a:extLst>
              <a:ext uri="{FF2B5EF4-FFF2-40B4-BE49-F238E27FC236}">
                <a16:creationId xmlns:a16="http://schemas.microsoft.com/office/drawing/2014/main" id="{4EE8D857-A874-5EA9-C42F-0625DA0B6790}"/>
              </a:ext>
            </a:extLst>
          </p:cNvPr>
          <p:cNvSpPr/>
          <p:nvPr/>
        </p:nvSpPr>
        <p:spPr>
          <a:xfrm>
            <a:off x="6271145" y="2583318"/>
            <a:ext cx="5199797" cy="4274682"/>
          </a:xfrm>
          <a:prstGeom prst="ellipse">
            <a:avLst/>
          </a:prstGeom>
          <a:noFill/>
          <a:ln w="28575">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5166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53DECB-4E96-38E9-F035-7711B59C8AC1}"/>
              </a:ext>
            </a:extLst>
          </p:cNvPr>
          <p:cNvSpPr>
            <a:spLocks noGrp="1"/>
          </p:cNvSpPr>
          <p:nvPr>
            <p:ph type="title"/>
          </p:nvPr>
        </p:nvSpPr>
        <p:spPr/>
        <p:txBody>
          <a:bodyPr/>
          <a:lstStyle/>
          <a:p>
            <a:r>
              <a:rPr lang="zh-CN" altLang="en-US" dirty="0"/>
              <a:t>读者模型</a:t>
            </a:r>
          </a:p>
        </p:txBody>
      </p:sp>
      <p:sp>
        <p:nvSpPr>
          <p:cNvPr id="3" name="内容占位符 2">
            <a:extLst>
              <a:ext uri="{FF2B5EF4-FFF2-40B4-BE49-F238E27FC236}">
                <a16:creationId xmlns:a16="http://schemas.microsoft.com/office/drawing/2014/main" id="{3EE53D58-B26C-FFBD-4411-4E4575C91D7F}"/>
              </a:ext>
            </a:extLst>
          </p:cNvPr>
          <p:cNvSpPr>
            <a:spLocks noGrp="1"/>
          </p:cNvSpPr>
          <p:nvPr>
            <p:ph idx="1"/>
          </p:nvPr>
        </p:nvSpPr>
        <p:spPr>
          <a:xfrm>
            <a:off x="838199" y="1825625"/>
            <a:ext cx="10537210" cy="4351338"/>
          </a:xfrm>
        </p:spPr>
        <p:txBody>
          <a:bodyPr/>
          <a:lstStyle/>
          <a:p>
            <a:pPr marL="0" indent="0">
              <a:buNone/>
            </a:pPr>
            <a:r>
              <a:rPr lang="zh-CN" altLang="en-US" dirty="0"/>
              <a:t>读者脑内有</a:t>
            </a:r>
            <a:r>
              <a:rPr lang="en-US" altLang="zh-CN" dirty="0"/>
              <a:t>7</a:t>
            </a:r>
            <a:r>
              <a:rPr lang="zh-CN" altLang="en-US" dirty="0"/>
              <a:t>个寄存器（语音环路）</a:t>
            </a:r>
            <a:endParaRPr lang="en-US" altLang="zh-CN" dirty="0"/>
          </a:p>
          <a:p>
            <a:pPr lvl="1"/>
            <a:r>
              <a:rPr lang="en-US" altLang="zh-CN" dirty="0">
                <a:latin typeface="Calibri" panose="020F0502020204030204" pitchFamily="34" charset="0"/>
                <a:ea typeface="Calibri" panose="020F0502020204030204" pitchFamily="34" charset="0"/>
                <a:cs typeface="Calibri" panose="020F0502020204030204" pitchFamily="34" charset="0"/>
              </a:rPr>
              <a:t>George Miller: The Magical Number Seven, Plus or Minus Two: Some Limits on Our Capacity for Processing Information. 1956.</a:t>
            </a:r>
          </a:p>
          <a:p>
            <a:pPr marL="0" indent="0">
              <a:buNone/>
            </a:pPr>
            <a:r>
              <a:rPr lang="zh-CN" altLang="en-US" dirty="0"/>
              <a:t>对接视觉</a:t>
            </a:r>
            <a:r>
              <a:rPr lang="en-US" altLang="zh-CN" dirty="0"/>
              <a:t>-</a:t>
            </a:r>
            <a:r>
              <a:rPr lang="zh-CN" altLang="en-US" dirty="0"/>
              <a:t>语言系统、记录上下文情景，已经占用其中多数。</a:t>
            </a:r>
            <a:endParaRPr lang="en-US" altLang="zh-CN" dirty="0"/>
          </a:p>
          <a:p>
            <a:pPr marL="0" indent="0">
              <a:buNone/>
            </a:pPr>
            <a:endParaRPr lang="en-US" altLang="zh-CN" dirty="0"/>
          </a:p>
          <a:p>
            <a:pPr marL="0" indent="0">
              <a:buNone/>
            </a:pPr>
            <a:r>
              <a:rPr lang="zh-CN" altLang="en-US" b="1" dirty="0"/>
              <a:t>推论：读者能比较容易处理最近两个行文中出现的概念</a:t>
            </a:r>
            <a:endParaRPr lang="en-US" altLang="zh-CN" b="1" dirty="0"/>
          </a:p>
          <a:p>
            <a:pPr lvl="1"/>
            <a:r>
              <a:rPr lang="zh-CN" altLang="en-US" dirty="0"/>
              <a:t>出现第三个，信息外溢到海马体</a:t>
            </a:r>
            <a:endParaRPr lang="en-US" altLang="zh-CN" dirty="0"/>
          </a:p>
          <a:p>
            <a:pPr lvl="1"/>
            <a:r>
              <a:rPr lang="zh-CN" altLang="en-US" dirty="0"/>
              <a:t>概念增多，热信息外溢，读者理解代价增长很快</a:t>
            </a:r>
            <a:endParaRPr lang="en-US" altLang="zh-CN" dirty="0"/>
          </a:p>
          <a:p>
            <a:pPr lvl="1"/>
            <a:r>
              <a:rPr lang="en-US" altLang="zh-CN" dirty="0"/>
              <a:t>...</a:t>
            </a:r>
          </a:p>
          <a:p>
            <a:pPr lvl="1"/>
            <a:r>
              <a:rPr lang="zh-CN" altLang="en-US" dirty="0"/>
              <a:t>出现第七个，读者需要完成背诵，才能理解文章 → 几乎不可读</a:t>
            </a:r>
            <a:endParaRPr lang="en-US" altLang="zh-CN" dirty="0">
              <a:latin typeface="Calibri" panose="020F0502020204030204" pitchFamily="34" charset="0"/>
              <a:ea typeface="Calibri" panose="020F0502020204030204" pitchFamily="34" charset="0"/>
              <a:cs typeface="Calibri" panose="020F0502020204030204" pitchFamily="34" charset="0"/>
            </a:endParaRPr>
          </a:p>
          <a:p>
            <a:pPr marL="457200" lvl="1" indent="0">
              <a:buNone/>
            </a:pPr>
            <a:endParaRPr lang="en-US" altLang="zh-CN"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12992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53DECB-4E96-38E9-F035-7711B59C8AC1}"/>
              </a:ext>
            </a:extLst>
          </p:cNvPr>
          <p:cNvSpPr>
            <a:spLocks noGrp="1"/>
          </p:cNvSpPr>
          <p:nvPr>
            <p:ph type="title"/>
          </p:nvPr>
        </p:nvSpPr>
        <p:spPr/>
        <p:txBody>
          <a:bodyPr/>
          <a:lstStyle/>
          <a:p>
            <a:r>
              <a:rPr lang="zh-CN" altLang="en-US" dirty="0"/>
              <a:t>写作意识</a:t>
            </a:r>
          </a:p>
        </p:txBody>
      </p:sp>
      <p:sp>
        <p:nvSpPr>
          <p:cNvPr id="3" name="内容占位符 2">
            <a:extLst>
              <a:ext uri="{FF2B5EF4-FFF2-40B4-BE49-F238E27FC236}">
                <a16:creationId xmlns:a16="http://schemas.microsoft.com/office/drawing/2014/main" id="{3EE53D58-B26C-FFBD-4411-4E4575C91D7F}"/>
              </a:ext>
            </a:extLst>
          </p:cNvPr>
          <p:cNvSpPr>
            <a:spLocks noGrp="1"/>
          </p:cNvSpPr>
          <p:nvPr>
            <p:ph idx="1"/>
          </p:nvPr>
        </p:nvSpPr>
        <p:spPr>
          <a:xfrm>
            <a:off x="838199" y="1825625"/>
            <a:ext cx="10537210" cy="4351338"/>
          </a:xfrm>
        </p:spPr>
        <p:txBody>
          <a:bodyPr>
            <a:normAutofit/>
          </a:bodyPr>
          <a:lstStyle/>
          <a:p>
            <a:pPr marL="0" indent="0">
              <a:buNone/>
            </a:pPr>
            <a:r>
              <a:rPr lang="zh-CN" altLang="en-US" dirty="0"/>
              <a:t>无论每一个字、词、句、段、节、章、篇，</a:t>
            </a:r>
            <a:endParaRPr lang="en-US" altLang="zh-CN" dirty="0"/>
          </a:p>
          <a:p>
            <a:pPr lvl="1"/>
            <a:r>
              <a:rPr lang="zh-CN" altLang="en-US" dirty="0"/>
              <a:t>都要有明确的意图</a:t>
            </a:r>
            <a:endParaRPr lang="en-US" altLang="zh-CN" dirty="0"/>
          </a:p>
          <a:p>
            <a:pPr lvl="1"/>
            <a:r>
              <a:rPr lang="zh-CN" altLang="en-US" dirty="0"/>
              <a:t>都要遵循明确的结构</a:t>
            </a:r>
            <a:endParaRPr lang="en-US" altLang="zh-CN" dirty="0"/>
          </a:p>
          <a:p>
            <a:pPr marL="0" indent="0">
              <a:buNone/>
            </a:pPr>
            <a:r>
              <a:rPr lang="zh-CN" altLang="en-US" dirty="0"/>
              <a:t>相邻部分都要有明确逻辑线索承接，禁止跳脱</a:t>
            </a:r>
            <a:endParaRPr lang="en-US" altLang="zh-CN" dirty="0"/>
          </a:p>
          <a:p>
            <a:pPr marL="0" indent="0">
              <a:buNone/>
            </a:pPr>
            <a:endParaRPr lang="en-US" altLang="zh-CN" dirty="0"/>
          </a:p>
          <a:p>
            <a:pPr marL="0" indent="0">
              <a:buNone/>
            </a:pPr>
            <a:r>
              <a:rPr lang="zh-CN" altLang="en-US" dirty="0"/>
              <a:t>最小化读者理解代价（极致情况下构成“顶真”）</a:t>
            </a:r>
            <a:endParaRPr lang="en-US" altLang="zh-CN" dirty="0"/>
          </a:p>
          <a:p>
            <a:pPr marL="457200" lvl="1" indent="0">
              <a:buNone/>
            </a:pPr>
            <a:r>
              <a:rPr lang="zh-CN" altLang="en-US" dirty="0">
                <a:latin typeface="华文中宋" panose="02010600040101010101" pitchFamily="2" charset="-122"/>
                <a:ea typeface="华文中宋" panose="02010600040101010101" pitchFamily="2" charset="-122"/>
              </a:rPr>
              <a:t>复前行，欲穷其</a:t>
            </a:r>
            <a:r>
              <a:rPr lang="zh-CN" altLang="en-US" dirty="0">
                <a:solidFill>
                  <a:schemeClr val="accent6">
                    <a:lumMod val="40000"/>
                    <a:lumOff val="60000"/>
                  </a:schemeClr>
                </a:solidFill>
                <a:latin typeface="华文中宋" panose="02010600040101010101" pitchFamily="2" charset="-122"/>
                <a:ea typeface="华文中宋" panose="02010600040101010101" pitchFamily="2" charset="-122"/>
              </a:rPr>
              <a:t>林</a:t>
            </a:r>
            <a:r>
              <a:rPr lang="zh-CN" altLang="en-US" dirty="0">
                <a:latin typeface="华文中宋" panose="02010600040101010101" pitchFamily="2" charset="-122"/>
                <a:ea typeface="华文中宋" panose="02010600040101010101" pitchFamily="2" charset="-122"/>
              </a:rPr>
              <a:t>。</a:t>
            </a:r>
            <a:r>
              <a:rPr lang="zh-CN" altLang="en-US" dirty="0">
                <a:solidFill>
                  <a:schemeClr val="accent6">
                    <a:lumMod val="40000"/>
                    <a:lumOff val="60000"/>
                  </a:schemeClr>
                </a:solidFill>
                <a:latin typeface="华文中宋" panose="02010600040101010101" pitchFamily="2" charset="-122"/>
                <a:ea typeface="华文中宋" panose="02010600040101010101" pitchFamily="2" charset="-122"/>
              </a:rPr>
              <a:t>林</a:t>
            </a:r>
            <a:r>
              <a:rPr lang="zh-CN" altLang="en-US" dirty="0">
                <a:latin typeface="华文中宋" panose="02010600040101010101" pitchFamily="2" charset="-122"/>
                <a:ea typeface="华文中宋" panose="02010600040101010101" pitchFamily="2" charset="-122"/>
              </a:rPr>
              <a:t>尽水源，便得一</a:t>
            </a:r>
            <a:r>
              <a:rPr lang="zh-CN" altLang="en-US" dirty="0">
                <a:solidFill>
                  <a:schemeClr val="accent2">
                    <a:lumMod val="60000"/>
                    <a:lumOff val="40000"/>
                  </a:schemeClr>
                </a:solidFill>
                <a:latin typeface="华文中宋" panose="02010600040101010101" pitchFamily="2" charset="-122"/>
                <a:ea typeface="华文中宋" panose="02010600040101010101" pitchFamily="2" charset="-122"/>
              </a:rPr>
              <a:t>山</a:t>
            </a:r>
            <a:r>
              <a:rPr lang="zh-CN" altLang="en-US" dirty="0">
                <a:latin typeface="华文中宋" panose="02010600040101010101" pitchFamily="2" charset="-122"/>
                <a:ea typeface="华文中宋" panose="02010600040101010101" pitchFamily="2" charset="-122"/>
              </a:rPr>
              <a:t>。</a:t>
            </a:r>
            <a:r>
              <a:rPr lang="zh-CN" altLang="en-US" dirty="0">
                <a:solidFill>
                  <a:schemeClr val="accent2">
                    <a:lumMod val="60000"/>
                    <a:lumOff val="40000"/>
                  </a:schemeClr>
                </a:solidFill>
                <a:latin typeface="华文中宋" panose="02010600040101010101" pitchFamily="2" charset="-122"/>
                <a:ea typeface="华文中宋" panose="02010600040101010101" pitchFamily="2" charset="-122"/>
              </a:rPr>
              <a:t>山</a:t>
            </a:r>
            <a:r>
              <a:rPr lang="zh-CN" altLang="en-US" dirty="0">
                <a:latin typeface="华文中宋" panose="02010600040101010101" pitchFamily="2" charset="-122"/>
                <a:ea typeface="华文中宋" panose="02010600040101010101" pitchFamily="2" charset="-122"/>
              </a:rPr>
              <a:t>有小口，仿佛若有光。</a:t>
            </a:r>
            <a:endParaRPr lang="en-US" altLang="zh-CN" dirty="0">
              <a:latin typeface="华文中宋" panose="02010600040101010101" pitchFamily="2" charset="-122"/>
              <a:ea typeface="华文中宋" panose="02010600040101010101" pitchFamily="2" charset="-122"/>
            </a:endParaRPr>
          </a:p>
          <a:p>
            <a:pPr marL="457200" lvl="1" indent="0" algn="r">
              <a:buNone/>
            </a:pP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东晋</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陶渊明</a:t>
            </a:r>
            <a:r>
              <a:rPr lang="en-US" altLang="zh-CN"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桃花源诗并序</a:t>
            </a:r>
            <a:r>
              <a:rPr lang="en-US" altLang="zh-CN" dirty="0">
                <a:latin typeface="华文中宋" panose="02010600040101010101" pitchFamily="2" charset="-122"/>
                <a:ea typeface="华文中宋" panose="02010600040101010101" pitchFamily="2" charset="-122"/>
              </a:rPr>
              <a:t>》</a:t>
            </a:r>
          </a:p>
        </p:txBody>
      </p:sp>
    </p:spTree>
    <p:extLst>
      <p:ext uri="{BB962C8B-B14F-4D97-AF65-F5344CB8AC3E}">
        <p14:creationId xmlns:p14="http://schemas.microsoft.com/office/powerpoint/2010/main" val="29473286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53DECB-4E96-38E9-F035-7711B59C8AC1}"/>
              </a:ext>
            </a:extLst>
          </p:cNvPr>
          <p:cNvSpPr>
            <a:spLocks noGrp="1"/>
          </p:cNvSpPr>
          <p:nvPr>
            <p:ph type="title"/>
          </p:nvPr>
        </p:nvSpPr>
        <p:spPr/>
        <p:txBody>
          <a:bodyPr/>
          <a:lstStyle/>
          <a:p>
            <a:r>
              <a:rPr lang="zh-CN" altLang="en-US" dirty="0"/>
              <a:t>写作意识</a:t>
            </a:r>
          </a:p>
        </p:txBody>
      </p:sp>
      <p:sp>
        <p:nvSpPr>
          <p:cNvPr id="3" name="内容占位符 2">
            <a:extLst>
              <a:ext uri="{FF2B5EF4-FFF2-40B4-BE49-F238E27FC236}">
                <a16:creationId xmlns:a16="http://schemas.microsoft.com/office/drawing/2014/main" id="{3EE53D58-B26C-FFBD-4411-4E4575C91D7F}"/>
              </a:ext>
            </a:extLst>
          </p:cNvPr>
          <p:cNvSpPr>
            <a:spLocks noGrp="1"/>
          </p:cNvSpPr>
          <p:nvPr>
            <p:ph idx="1"/>
          </p:nvPr>
        </p:nvSpPr>
        <p:spPr>
          <a:xfrm>
            <a:off x="838199" y="1825625"/>
            <a:ext cx="10537210" cy="4351338"/>
          </a:xfrm>
        </p:spPr>
        <p:txBody>
          <a:bodyPr/>
          <a:lstStyle/>
          <a:p>
            <a:pPr marL="0" indent="0">
              <a:buNone/>
            </a:pPr>
            <a:r>
              <a:rPr lang="zh-CN" altLang="en-US" dirty="0"/>
              <a:t>结构是分形的：</a:t>
            </a:r>
            <a:endParaRPr lang="en-US" altLang="zh-CN" dirty="0"/>
          </a:p>
          <a:p>
            <a:pPr lvl="1"/>
            <a:r>
              <a:rPr lang="zh-CN" altLang="en-US" dirty="0"/>
              <a:t>六要素：概括→背景、问题、诀窍、方法、效果</a:t>
            </a:r>
            <a:endParaRPr lang="en-US" altLang="zh-CN" dirty="0"/>
          </a:p>
          <a:p>
            <a:pPr lvl="1"/>
            <a:r>
              <a:rPr lang="zh-CN" altLang="en-US" dirty="0"/>
              <a:t>全篇遵循这个结构</a:t>
            </a:r>
            <a:endParaRPr lang="en-US" altLang="zh-CN" dirty="0"/>
          </a:p>
          <a:p>
            <a:pPr lvl="1"/>
            <a:r>
              <a:rPr lang="zh-CN" altLang="en-US" dirty="0"/>
              <a:t>章节内遵循这个结构，章节间线索明确</a:t>
            </a:r>
            <a:endParaRPr lang="en-US" altLang="zh-CN" dirty="0"/>
          </a:p>
          <a:p>
            <a:pPr lvl="1"/>
            <a:r>
              <a:rPr lang="zh-CN" altLang="en-US" dirty="0"/>
              <a:t>关键段落内遵循这个结构，段间衔接流畅</a:t>
            </a:r>
            <a:endParaRPr lang="en-US" altLang="zh-CN" dirty="0"/>
          </a:p>
          <a:p>
            <a:pPr lvl="1"/>
            <a:r>
              <a:rPr lang="zh-CN" altLang="en-US" dirty="0"/>
              <a:t>句内结构明确，句间衔接流畅</a:t>
            </a:r>
            <a:endParaRPr lang="en-US" altLang="zh-CN" dirty="0"/>
          </a:p>
          <a:p>
            <a:pPr marL="0" indent="0">
              <a:buNone/>
            </a:pPr>
            <a:endParaRPr lang="en-US" altLang="zh-CN" dirty="0"/>
          </a:p>
          <a:p>
            <a:pPr marL="0" indent="0">
              <a:buNone/>
            </a:pPr>
            <a:r>
              <a:rPr lang="zh-CN" altLang="en-US" dirty="0"/>
              <a:t>意图是分形的：</a:t>
            </a:r>
            <a:endParaRPr lang="en-US" altLang="zh-CN" dirty="0"/>
          </a:p>
          <a:p>
            <a:pPr lvl="1"/>
            <a:r>
              <a:rPr lang="zh-CN" altLang="en-US" dirty="0"/>
              <a:t>为论证</a:t>
            </a:r>
            <a:r>
              <a:rPr lang="en-US" altLang="zh-CN" dirty="0"/>
              <a:t>A</a:t>
            </a:r>
            <a:r>
              <a:rPr lang="zh-CN" altLang="en-US" dirty="0"/>
              <a:t>，可以抽出部分篇幅去论证</a:t>
            </a:r>
            <a:r>
              <a:rPr lang="en-US" altLang="zh-CN" dirty="0"/>
              <a:t>B</a:t>
            </a:r>
          </a:p>
          <a:p>
            <a:pPr lvl="1"/>
            <a:r>
              <a:rPr lang="zh-CN" altLang="en-US" dirty="0">
                <a:solidFill>
                  <a:srgbClr val="FFFF00"/>
                </a:solidFill>
              </a:rPr>
              <a:t>但最终都为输出核心论点而服务</a:t>
            </a:r>
            <a:endParaRPr lang="en-US" altLang="zh-CN" dirty="0">
              <a:solidFill>
                <a:srgbClr val="FFFF00"/>
              </a:solidFill>
            </a:endParaRPr>
          </a:p>
        </p:txBody>
      </p:sp>
      <p:pic>
        <p:nvPicPr>
          <p:cNvPr id="2050" name="Picture 2">
            <a:extLst>
              <a:ext uri="{FF2B5EF4-FFF2-40B4-BE49-F238E27FC236}">
                <a16:creationId xmlns:a16="http://schemas.microsoft.com/office/drawing/2014/main" id="{958D2674-6C44-D283-9724-63775B250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6531" y="3733089"/>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300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51846-5A7A-CBA2-7D4A-904EEC651F2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5DDB83B-A6E3-CE00-F0EF-4A50165E19BD}"/>
              </a:ext>
            </a:extLst>
          </p:cNvPr>
          <p:cNvSpPr>
            <a:spLocks noGrp="1"/>
          </p:cNvSpPr>
          <p:nvPr>
            <p:ph type="title"/>
          </p:nvPr>
        </p:nvSpPr>
        <p:spPr/>
        <p:txBody>
          <a:bodyPr/>
          <a:lstStyle/>
          <a:p>
            <a:pPr algn="l"/>
            <a:r>
              <a:rPr lang="zh-CN" altLang="en-US" sz="4400" dirty="0"/>
              <a:t>朝鲁：“套路论”</a:t>
            </a:r>
            <a:endParaRPr lang="en-US" altLang="zh-CN" sz="4400" dirty="0"/>
          </a:p>
        </p:txBody>
      </p:sp>
      <p:sp>
        <p:nvSpPr>
          <p:cNvPr id="3" name="内容占位符 2">
            <a:extLst>
              <a:ext uri="{FF2B5EF4-FFF2-40B4-BE49-F238E27FC236}">
                <a16:creationId xmlns:a16="http://schemas.microsoft.com/office/drawing/2014/main" id="{D8A5C902-CBEF-D0D9-072D-4FE6AA6854DE}"/>
              </a:ext>
            </a:extLst>
          </p:cNvPr>
          <p:cNvSpPr>
            <a:spLocks noGrp="1"/>
          </p:cNvSpPr>
          <p:nvPr>
            <p:ph idx="1"/>
          </p:nvPr>
        </p:nvSpPr>
        <p:spPr>
          <a:xfrm>
            <a:off x="2992581" y="1825625"/>
            <a:ext cx="9012605" cy="4351338"/>
          </a:xfrm>
        </p:spPr>
        <p:txBody>
          <a:bodyPr/>
          <a:lstStyle/>
          <a:p>
            <a:r>
              <a:rPr lang="zh-CN" altLang="en-US" b="1" dirty="0"/>
              <a:t>“套路”：</a:t>
            </a:r>
            <a:r>
              <a:rPr lang="zh-CN" altLang="en-US" dirty="0"/>
              <a:t>一套</a:t>
            </a:r>
            <a:r>
              <a:rPr lang="zh-CN" altLang="en-US" dirty="0">
                <a:solidFill>
                  <a:srgbClr val="FFFF00"/>
                </a:solidFill>
              </a:rPr>
              <a:t>机械化</a:t>
            </a:r>
            <a:r>
              <a:rPr lang="zh-CN" altLang="en-US" dirty="0"/>
              <a:t>执行的算法</a:t>
            </a:r>
            <a:endParaRPr lang="en-US" altLang="zh-CN" dirty="0"/>
          </a:p>
          <a:p>
            <a:pPr lvl="1"/>
            <a:r>
              <a:rPr lang="zh-CN" altLang="en-US" dirty="0"/>
              <a:t>如果一个人突然成功，可能是灵光一闪</a:t>
            </a:r>
            <a:endParaRPr lang="en-US" altLang="zh-CN" dirty="0"/>
          </a:p>
          <a:p>
            <a:pPr lvl="1"/>
            <a:r>
              <a:rPr lang="zh-CN" altLang="en-US" dirty="0"/>
              <a:t>如果一个人经常成功，背后一定有</a:t>
            </a:r>
            <a:r>
              <a:rPr lang="zh-CN" altLang="en-US" dirty="0">
                <a:solidFill>
                  <a:srgbClr val="FFFF00"/>
                </a:solidFill>
              </a:rPr>
              <a:t>套路</a:t>
            </a:r>
            <a:endParaRPr lang="en-US" altLang="zh-CN" dirty="0">
              <a:solidFill>
                <a:srgbClr val="FFFF00"/>
              </a:solidFill>
            </a:endParaRPr>
          </a:p>
          <a:p>
            <a:r>
              <a:rPr lang="zh-CN" altLang="en-US" dirty="0"/>
              <a:t>解析出别人的套路，复用于自己的工作</a:t>
            </a:r>
            <a:endParaRPr lang="en-US" altLang="zh-CN" dirty="0"/>
          </a:p>
          <a:p>
            <a:endParaRPr lang="en-US" altLang="zh-CN" dirty="0"/>
          </a:p>
          <a:p>
            <a:r>
              <a:rPr lang="zh-CN" altLang="en-US" dirty="0"/>
              <a:t>包云岗“</a:t>
            </a:r>
            <a:r>
              <a:rPr lang="zh-CN" altLang="en-US" dirty="0">
                <a:solidFill>
                  <a:schemeClr val="accent4">
                    <a:lumMod val="20000"/>
                    <a:lumOff val="80000"/>
                  </a:schemeClr>
                </a:solidFill>
              </a:rPr>
              <a:t>标签化</a:t>
            </a:r>
            <a:r>
              <a:rPr lang="zh-CN" altLang="en-US" dirty="0"/>
              <a:t>冯诺依曼结构”</a:t>
            </a:r>
            <a:endParaRPr lang="en-US" altLang="zh-CN" dirty="0"/>
          </a:p>
          <a:p>
            <a:pPr lvl="1"/>
            <a:r>
              <a:rPr lang="zh-CN" altLang="en-US" dirty="0"/>
              <a:t>杜伟健：</a:t>
            </a:r>
            <a:r>
              <a:rPr lang="en-US" altLang="zh-CN" dirty="0"/>
              <a:t>《</a:t>
            </a:r>
            <a:r>
              <a:rPr lang="zh-CN" altLang="en-US" dirty="0"/>
              <a:t>神经网络加速器的</a:t>
            </a:r>
            <a:r>
              <a:rPr lang="zh-CN" altLang="en-US" dirty="0">
                <a:solidFill>
                  <a:schemeClr val="accent4">
                    <a:lumMod val="20000"/>
                    <a:lumOff val="80000"/>
                  </a:schemeClr>
                </a:solidFill>
              </a:rPr>
              <a:t>标签化</a:t>
            </a:r>
            <a:r>
              <a:rPr lang="zh-CN" altLang="en-US" dirty="0"/>
              <a:t>数据分布研究</a:t>
            </a:r>
            <a:r>
              <a:rPr lang="en-US" altLang="zh-CN" dirty="0"/>
              <a:t>》</a:t>
            </a:r>
            <a:r>
              <a:rPr lang="zh-CN" altLang="en-US" dirty="0"/>
              <a:t>（</a:t>
            </a:r>
            <a:r>
              <a:rPr lang="en-US" altLang="zh-CN" dirty="0"/>
              <a:t>2020</a:t>
            </a:r>
            <a:r>
              <a:rPr lang="zh-CN" altLang="en-US" dirty="0"/>
              <a:t>）</a:t>
            </a:r>
            <a:endParaRPr lang="en-US" altLang="zh-CN" dirty="0"/>
          </a:p>
          <a:p>
            <a:pPr lvl="1"/>
            <a:r>
              <a:rPr lang="en-US" altLang="zh-CN" dirty="0"/>
              <a:t>XXX</a:t>
            </a:r>
            <a:r>
              <a:rPr lang="zh-CN" altLang="en-US" dirty="0"/>
              <a:t>：</a:t>
            </a:r>
            <a:r>
              <a:rPr lang="en-US" altLang="zh-CN" dirty="0"/>
              <a:t>《</a:t>
            </a:r>
            <a:r>
              <a:rPr lang="zh-CN" altLang="en-US" dirty="0"/>
              <a:t>深度学习处理器的</a:t>
            </a:r>
            <a:r>
              <a:rPr lang="zh-CN" altLang="en-US" dirty="0">
                <a:solidFill>
                  <a:schemeClr val="accent4">
                    <a:lumMod val="20000"/>
                    <a:lumOff val="80000"/>
                  </a:schemeClr>
                </a:solidFill>
              </a:rPr>
              <a:t>标签化</a:t>
            </a:r>
            <a:r>
              <a:rPr lang="zh-CN" altLang="en-US" dirty="0"/>
              <a:t>便笺存储器研究</a:t>
            </a:r>
            <a:r>
              <a:rPr lang="en-US" altLang="zh-CN" dirty="0"/>
              <a:t>》</a:t>
            </a:r>
            <a:r>
              <a:rPr lang="zh-CN" altLang="en-US" dirty="0"/>
              <a:t>（</a:t>
            </a:r>
            <a:r>
              <a:rPr lang="en-US" altLang="zh-CN" dirty="0"/>
              <a:t>2025</a:t>
            </a:r>
            <a:r>
              <a:rPr lang="zh-CN" altLang="en-US" dirty="0"/>
              <a:t>）</a:t>
            </a:r>
            <a:endParaRPr lang="en-US" altLang="zh-CN" dirty="0"/>
          </a:p>
        </p:txBody>
      </p:sp>
      <p:pic>
        <p:nvPicPr>
          <p:cNvPr id="5" name="图片 4">
            <a:extLst>
              <a:ext uri="{FF2B5EF4-FFF2-40B4-BE49-F238E27FC236}">
                <a16:creationId xmlns:a16="http://schemas.microsoft.com/office/drawing/2014/main" id="{07B55F35-4701-E642-65B4-398198BA1450}"/>
              </a:ext>
            </a:extLst>
          </p:cNvPr>
          <p:cNvPicPr>
            <a:picLocks noChangeAspect="1"/>
          </p:cNvPicPr>
          <p:nvPr/>
        </p:nvPicPr>
        <p:blipFill>
          <a:blip r:embed="rId2"/>
          <a:stretch>
            <a:fillRect/>
          </a:stretch>
        </p:blipFill>
        <p:spPr>
          <a:xfrm>
            <a:off x="1056692" y="1992171"/>
            <a:ext cx="1592037" cy="15872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内容占位符 2">
            <a:extLst>
              <a:ext uri="{FF2B5EF4-FFF2-40B4-BE49-F238E27FC236}">
                <a16:creationId xmlns:a16="http://schemas.microsoft.com/office/drawing/2014/main" id="{4F46CAC1-4C53-C372-A00F-1BB07F6040DF}"/>
              </a:ext>
            </a:extLst>
          </p:cNvPr>
          <p:cNvSpPr txBox="1">
            <a:spLocks/>
          </p:cNvSpPr>
          <p:nvPr/>
        </p:nvSpPr>
        <p:spPr>
          <a:xfrm>
            <a:off x="1056692" y="3932070"/>
            <a:ext cx="1592037" cy="545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dirty="0"/>
              <a:t>师兄</a:t>
            </a:r>
          </a:p>
        </p:txBody>
      </p:sp>
    </p:spTree>
    <p:extLst>
      <p:ext uri="{BB962C8B-B14F-4D97-AF65-F5344CB8AC3E}">
        <p14:creationId xmlns:p14="http://schemas.microsoft.com/office/powerpoint/2010/main" val="11238935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8DD873-EFC6-DC8D-813B-6749159C0C8E}"/>
              </a:ext>
            </a:extLst>
          </p:cNvPr>
          <p:cNvSpPr>
            <a:spLocks noGrp="1"/>
          </p:cNvSpPr>
          <p:nvPr>
            <p:ph type="title"/>
          </p:nvPr>
        </p:nvSpPr>
        <p:spPr/>
        <p:txBody>
          <a:bodyPr/>
          <a:lstStyle/>
          <a:p>
            <a:r>
              <a:rPr lang="zh-CN" altLang="en-US" dirty="0"/>
              <a:t>写作的三个阶段</a:t>
            </a:r>
          </a:p>
        </p:txBody>
      </p:sp>
      <p:sp>
        <p:nvSpPr>
          <p:cNvPr id="3" name="内容占位符 2">
            <a:extLst>
              <a:ext uri="{FF2B5EF4-FFF2-40B4-BE49-F238E27FC236}">
                <a16:creationId xmlns:a16="http://schemas.microsoft.com/office/drawing/2014/main" id="{DBD88655-7BBA-6F3F-7E7B-2D15D4FE8A72}"/>
              </a:ext>
            </a:extLst>
          </p:cNvPr>
          <p:cNvSpPr>
            <a:spLocks noGrp="1"/>
          </p:cNvSpPr>
          <p:nvPr>
            <p:ph sz="half" idx="1"/>
          </p:nvPr>
        </p:nvSpPr>
        <p:spPr/>
        <p:txBody>
          <a:bodyPr/>
          <a:lstStyle/>
          <a:p>
            <a:r>
              <a:rPr lang="zh-CN" altLang="en-US" dirty="0"/>
              <a:t>未经训练：无意识写作</a:t>
            </a:r>
            <a:endParaRPr lang="en-US" altLang="zh-CN" dirty="0"/>
          </a:p>
          <a:p>
            <a:endParaRPr lang="en-US" altLang="zh-CN" dirty="0"/>
          </a:p>
          <a:p>
            <a:r>
              <a:rPr lang="zh-CN" altLang="en-US" dirty="0"/>
              <a:t>第一阶段：临摹</a:t>
            </a:r>
            <a:endParaRPr lang="en-US" altLang="zh-CN" dirty="0"/>
          </a:p>
          <a:p>
            <a:endParaRPr lang="en-US" altLang="zh-CN" dirty="0"/>
          </a:p>
          <a:p>
            <a:r>
              <a:rPr lang="zh-CN" altLang="en-US" dirty="0"/>
              <a:t>第二阶段：建立写作意识</a:t>
            </a:r>
            <a:endParaRPr lang="en-US" altLang="zh-CN" dirty="0"/>
          </a:p>
          <a:p>
            <a:endParaRPr lang="en-US" altLang="zh-CN" dirty="0"/>
          </a:p>
          <a:p>
            <a:r>
              <a:rPr lang="zh-CN" altLang="en-US" dirty="0"/>
              <a:t>第三阶段：进入自由王国</a:t>
            </a:r>
          </a:p>
        </p:txBody>
      </p:sp>
      <p:sp>
        <p:nvSpPr>
          <p:cNvPr id="4" name="内容占位符 3">
            <a:extLst>
              <a:ext uri="{FF2B5EF4-FFF2-40B4-BE49-F238E27FC236}">
                <a16:creationId xmlns:a16="http://schemas.microsoft.com/office/drawing/2014/main" id="{5250E34E-F6D5-0D0A-F2D4-5EA58F15BDDA}"/>
              </a:ext>
            </a:extLst>
          </p:cNvPr>
          <p:cNvSpPr>
            <a:spLocks noGrp="1"/>
          </p:cNvSpPr>
          <p:nvPr>
            <p:ph sz="half" idx="2"/>
          </p:nvPr>
        </p:nvSpPr>
        <p:spPr/>
        <p:txBody>
          <a:bodyPr/>
          <a:lstStyle/>
          <a:p>
            <a:pPr>
              <a:buFont typeface="Comic Sans MS" panose="030F0702030302020204" pitchFamily="66" charset="0"/>
              <a:buChar char="«"/>
            </a:pPr>
            <a:r>
              <a:rPr lang="zh-CN" altLang="en-US" dirty="0"/>
              <a:t>没有约束，没有意识</a:t>
            </a:r>
            <a:endParaRPr lang="en-US" altLang="zh-CN" dirty="0"/>
          </a:p>
          <a:p>
            <a:pPr>
              <a:buFont typeface="Comic Sans MS" panose="030F0702030302020204" pitchFamily="66" charset="0"/>
              <a:buChar char="«"/>
            </a:pPr>
            <a:endParaRPr lang="en-US" altLang="zh-CN" dirty="0"/>
          </a:p>
          <a:p>
            <a:pPr>
              <a:buFont typeface="Comic Sans MS" panose="030F0702030302020204" pitchFamily="66" charset="0"/>
              <a:buChar char="«"/>
            </a:pPr>
            <a:r>
              <a:rPr lang="zh-CN" altLang="en-US" dirty="0"/>
              <a:t>有意识前快速建立基本约束</a:t>
            </a:r>
            <a:endParaRPr lang="en-US" altLang="zh-CN" dirty="0"/>
          </a:p>
          <a:p>
            <a:pPr>
              <a:buFont typeface="Comic Sans MS" panose="030F0702030302020204" pitchFamily="66" charset="0"/>
              <a:buChar char="«"/>
            </a:pPr>
            <a:endParaRPr lang="en-US" altLang="zh-CN" dirty="0"/>
          </a:p>
          <a:p>
            <a:pPr>
              <a:buFont typeface="Comic Sans MS" panose="030F0702030302020204" pitchFamily="66" charset="0"/>
              <a:buChar char="«"/>
            </a:pPr>
            <a:r>
              <a:rPr lang="zh-CN" altLang="en-US" dirty="0"/>
              <a:t>能意识到处处受约束</a:t>
            </a:r>
            <a:endParaRPr lang="en-US" altLang="zh-CN" dirty="0"/>
          </a:p>
          <a:p>
            <a:pPr>
              <a:buFont typeface="Comic Sans MS" panose="030F0702030302020204" pitchFamily="66" charset="0"/>
              <a:buChar char="«"/>
            </a:pPr>
            <a:endParaRPr lang="en-US" altLang="zh-CN" dirty="0"/>
          </a:p>
          <a:p>
            <a:pPr>
              <a:buFont typeface="Comic Sans MS" panose="030F0702030302020204" pitchFamily="66" charset="0"/>
              <a:buChar char="«"/>
            </a:pPr>
            <a:r>
              <a:rPr lang="zh-CN" altLang="en-US" dirty="0"/>
              <a:t>能够自主，不再需要刻板约束</a:t>
            </a:r>
          </a:p>
        </p:txBody>
      </p:sp>
    </p:spTree>
    <p:extLst>
      <p:ext uri="{BB962C8B-B14F-4D97-AF65-F5344CB8AC3E}">
        <p14:creationId xmlns:p14="http://schemas.microsoft.com/office/powerpoint/2010/main" val="5674780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50A904-6DBF-9173-C5B8-89D97BFA3FCE}"/>
              </a:ext>
            </a:extLst>
          </p:cNvPr>
          <p:cNvSpPr>
            <a:spLocks noGrp="1"/>
          </p:cNvSpPr>
          <p:nvPr>
            <p:ph type="title"/>
          </p:nvPr>
        </p:nvSpPr>
        <p:spPr/>
        <p:txBody>
          <a:bodyPr/>
          <a:lstStyle/>
          <a:p>
            <a:r>
              <a:rPr lang="zh-CN" altLang="en-US" dirty="0"/>
              <a:t>从临摹开始</a:t>
            </a:r>
          </a:p>
        </p:txBody>
      </p:sp>
      <p:sp>
        <p:nvSpPr>
          <p:cNvPr id="5" name="内容占位符 4">
            <a:extLst>
              <a:ext uri="{FF2B5EF4-FFF2-40B4-BE49-F238E27FC236}">
                <a16:creationId xmlns:a16="http://schemas.microsoft.com/office/drawing/2014/main" id="{8907EE51-D39A-042D-07FC-E7C38C89D988}"/>
              </a:ext>
            </a:extLst>
          </p:cNvPr>
          <p:cNvSpPr>
            <a:spLocks noGrp="1"/>
          </p:cNvSpPr>
          <p:nvPr>
            <p:ph idx="1"/>
          </p:nvPr>
        </p:nvSpPr>
        <p:spPr>
          <a:xfrm>
            <a:off x="838200" y="1825625"/>
            <a:ext cx="5326626" cy="4351338"/>
          </a:xfrm>
        </p:spPr>
        <p:txBody>
          <a:bodyPr/>
          <a:lstStyle/>
          <a:p>
            <a:pPr marL="0" indent="0">
              <a:buNone/>
            </a:pPr>
            <a:r>
              <a:rPr lang="zh-CN" altLang="en-US" dirty="0"/>
              <a:t>将学术写作看作一门艺术</a:t>
            </a:r>
            <a:endParaRPr lang="en-US" altLang="zh-CN" dirty="0"/>
          </a:p>
          <a:p>
            <a:pPr marL="0" indent="0">
              <a:buNone/>
            </a:pPr>
            <a:r>
              <a:rPr lang="zh-CN" altLang="en-US" dirty="0"/>
              <a:t>进行艺术训练</a:t>
            </a:r>
            <a:endParaRPr lang="en-US" altLang="zh-CN" dirty="0"/>
          </a:p>
          <a:p>
            <a:endParaRPr lang="en-US" altLang="zh-CN" dirty="0"/>
          </a:p>
          <a:p>
            <a:r>
              <a:rPr lang="zh-CN" altLang="en-US" dirty="0"/>
              <a:t>剖析原作品</a:t>
            </a:r>
            <a:endParaRPr lang="en-US" altLang="zh-CN" dirty="0"/>
          </a:p>
          <a:p>
            <a:r>
              <a:rPr lang="zh-CN" altLang="en-US" dirty="0"/>
              <a:t>提取关键要素</a:t>
            </a:r>
            <a:endParaRPr lang="en-US" altLang="zh-CN" dirty="0"/>
          </a:p>
          <a:p>
            <a:r>
              <a:rPr lang="zh-CN" altLang="en-US" dirty="0"/>
              <a:t>添加自己的细节</a:t>
            </a:r>
          </a:p>
        </p:txBody>
      </p:sp>
      <p:pic>
        <p:nvPicPr>
          <p:cNvPr id="2050" name="Picture 2">
            <a:extLst>
              <a:ext uri="{FF2B5EF4-FFF2-40B4-BE49-F238E27FC236}">
                <a16:creationId xmlns:a16="http://schemas.microsoft.com/office/drawing/2014/main" id="{A3F682AC-843A-13E0-7F2C-3759912BD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3993" y="1730477"/>
            <a:ext cx="3711207" cy="4557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6550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E64681-B6C0-2825-0E92-70A24401A095}"/>
              </a:ext>
            </a:extLst>
          </p:cNvPr>
          <p:cNvSpPr>
            <a:spLocks noGrp="1"/>
          </p:cNvSpPr>
          <p:nvPr>
            <p:ph sz="half" idx="1"/>
          </p:nvPr>
        </p:nvSpPr>
        <p:spPr>
          <a:xfrm>
            <a:off x="838200" y="560439"/>
            <a:ext cx="5181600" cy="6017342"/>
          </a:xfrm>
        </p:spPr>
        <p:txBody>
          <a:bodyPr>
            <a:normAutofit/>
          </a:bodyPr>
          <a:lstStyle/>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研究了一类新型演化算法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分布评估算法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的计算复杂性。与直接进化种群的经典演化算法不同</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这类算法通过在线调整概率模型来间接地进化种群。在分布评估算法兴起和发展的近二十年来</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绝大部分研究都局限于实验观察。虽然有少量研究者关注种群分布评估算法的收敛性</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但还没有研究者成功地对这类算法的时间复杂度进行过严密的理论研究。本文为分布评估算法的时间复杂度分析提出一种一般性的研究思路。基于该思路</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本文分析了独立边缘分布算法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分布评估算法的一种实例</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的时间复杂度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并从理论上验证了对算法的概率模型进行“松弛”的必要性和有效性。在演化计算领域</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这项工作第一次为分布评估算法的计算复杂性分析提出了一般性的研究思路</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并从理论上严密地分析了种群分布评估算法的时间复杂度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为分布评估算法的计算复杂性研究作出了突破性的贡献。</a:t>
            </a:r>
            <a:endParaRPr lang="en-US" altLang="zh-CN" sz="2000" dirty="0">
              <a:latin typeface="华文中宋" panose="02010600040101010101" pitchFamily="2" charset="-122"/>
              <a:ea typeface="华文中宋" panose="02010600040101010101" pitchFamily="2" charset="-122"/>
            </a:endParaRPr>
          </a:p>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节选自陈天石博士学位论文</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演化算法的计算复杂性研究</a:t>
            </a:r>
            <a:r>
              <a:rPr lang="en-US" altLang="zh-CN" sz="2000" dirty="0">
                <a:latin typeface="华文中宋" panose="02010600040101010101" pitchFamily="2" charset="-122"/>
                <a:ea typeface="华文中宋" panose="02010600040101010101" pitchFamily="2" charset="-122"/>
              </a:rPr>
              <a:t>》</a:t>
            </a:r>
            <a:endParaRPr lang="zh-CN" altLang="en-US" sz="2000" dirty="0">
              <a:latin typeface="华文中宋" panose="02010600040101010101" pitchFamily="2" charset="-122"/>
              <a:ea typeface="华文中宋" panose="02010600040101010101" pitchFamily="2" charset="-122"/>
            </a:endParaRPr>
          </a:p>
        </p:txBody>
      </p:sp>
      <p:sp>
        <p:nvSpPr>
          <p:cNvPr id="11" name="内容占位符 10">
            <a:extLst>
              <a:ext uri="{FF2B5EF4-FFF2-40B4-BE49-F238E27FC236}">
                <a16:creationId xmlns:a16="http://schemas.microsoft.com/office/drawing/2014/main" id="{041CC57E-757A-D4D8-4BAC-3ED4F106F4B2}"/>
              </a:ext>
            </a:extLst>
          </p:cNvPr>
          <p:cNvSpPr>
            <a:spLocks noGrp="1"/>
          </p:cNvSpPr>
          <p:nvPr>
            <p:ph sz="half" idx="2"/>
          </p:nvPr>
        </p:nvSpPr>
        <p:spPr>
          <a:xfrm>
            <a:off x="6172200" y="570271"/>
            <a:ext cx="5181600" cy="5606692"/>
          </a:xfrm>
        </p:spPr>
        <p:txBody>
          <a:bodyPr>
            <a:normAutofit/>
          </a:bodyPr>
          <a:lstStyle/>
          <a:p>
            <a:endParaRPr lang="zh-CN" altLang="en-US" dirty="0"/>
          </a:p>
        </p:txBody>
      </p:sp>
    </p:spTree>
    <p:extLst>
      <p:ext uri="{BB962C8B-B14F-4D97-AF65-F5344CB8AC3E}">
        <p14:creationId xmlns:p14="http://schemas.microsoft.com/office/powerpoint/2010/main" val="16415415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E64681-B6C0-2825-0E92-70A24401A095}"/>
              </a:ext>
            </a:extLst>
          </p:cNvPr>
          <p:cNvSpPr>
            <a:spLocks noGrp="1"/>
          </p:cNvSpPr>
          <p:nvPr>
            <p:ph sz="half" idx="1"/>
          </p:nvPr>
        </p:nvSpPr>
        <p:spPr>
          <a:xfrm>
            <a:off x="838200" y="560439"/>
            <a:ext cx="5181600" cy="6017342"/>
          </a:xfrm>
        </p:spPr>
        <p:txBody>
          <a:bodyPr>
            <a:normAutofit/>
          </a:bodyPr>
          <a:lstStyle/>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solidFill>
                  <a:srgbClr val="FFFF00"/>
                </a:solidFill>
                <a:latin typeface="华文中宋" panose="02010600040101010101" pitchFamily="2" charset="-122"/>
                <a:ea typeface="华文中宋" panose="02010600040101010101" pitchFamily="2" charset="-122"/>
              </a:rPr>
              <a:t>研究了一类新型演化算法</a:t>
            </a:r>
            <a:r>
              <a:rPr lang="en-US" altLang="zh-CN" sz="2000" dirty="0">
                <a:solidFill>
                  <a:srgbClr val="FFFF00"/>
                </a:solidFill>
                <a:latin typeface="华文中宋" panose="02010600040101010101" pitchFamily="2" charset="-122"/>
                <a:ea typeface="华文中宋" panose="02010600040101010101" pitchFamily="2" charset="-122"/>
              </a:rPr>
              <a:t>(</a:t>
            </a:r>
            <a:r>
              <a:rPr lang="zh-CN" altLang="en-US" sz="2000" dirty="0">
                <a:solidFill>
                  <a:srgbClr val="FFFF00"/>
                </a:solidFill>
                <a:latin typeface="华文中宋" panose="02010600040101010101" pitchFamily="2" charset="-122"/>
                <a:ea typeface="华文中宋" panose="02010600040101010101" pitchFamily="2" charset="-122"/>
              </a:rPr>
              <a:t>分布评估算法</a:t>
            </a:r>
            <a:r>
              <a:rPr lang="en-US" altLang="zh-CN" sz="2000" dirty="0">
                <a:solidFill>
                  <a:srgbClr val="FFFF00"/>
                </a:solidFill>
                <a:latin typeface="华文中宋" panose="02010600040101010101" pitchFamily="2" charset="-122"/>
                <a:ea typeface="华文中宋" panose="02010600040101010101" pitchFamily="2" charset="-122"/>
              </a:rPr>
              <a:t>)</a:t>
            </a:r>
            <a:r>
              <a:rPr lang="zh-CN" altLang="en-US" sz="2000" dirty="0">
                <a:solidFill>
                  <a:srgbClr val="FFFF00"/>
                </a:solidFill>
                <a:latin typeface="华文中宋" panose="02010600040101010101" pitchFamily="2" charset="-122"/>
                <a:ea typeface="华文中宋" panose="02010600040101010101" pitchFamily="2" charset="-122"/>
              </a:rPr>
              <a:t>的计算复杂性。</a:t>
            </a:r>
            <a:r>
              <a:rPr lang="zh-CN" altLang="en-US" sz="2000" dirty="0">
                <a:latin typeface="华文中宋" panose="02010600040101010101" pitchFamily="2" charset="-122"/>
                <a:ea typeface="华文中宋" panose="02010600040101010101" pitchFamily="2" charset="-122"/>
              </a:rPr>
              <a:t>与直接进化种群的经典演化算法不同</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这类算法通过在线调整概率模型来间接地进化种群。在分布评估算法兴起和发展的近二十年来</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绝大部分研究都局限于实验观察。虽然有少量研究者关注种群分布评估算法的收敛性</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但还没有研究者成功地对这类算法的时间复杂度进行过严密的理论研究。本文为分布评估算法的时间复杂度分析提出一种一般性的研究思路。基于该思路</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本文分析了独立边缘分布算法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分布评估算法的一种实例</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的时间复杂度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并从理论上验证了对算法的概率模型进行“松弛”的必要性和有效性。在演化计算领域</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这项工作第一次为分布评估算法的计算复杂性分析提出了一般性的研究思路</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并从理论上严密地分析了种群分布评估算法的时间复杂度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为分布评估算法的计算复杂性研究作出了突破性的贡献。</a:t>
            </a:r>
            <a:endParaRPr lang="en-US" altLang="zh-CN" sz="2000" dirty="0">
              <a:latin typeface="华文中宋" panose="02010600040101010101" pitchFamily="2" charset="-122"/>
              <a:ea typeface="华文中宋" panose="02010600040101010101" pitchFamily="2" charset="-122"/>
            </a:endParaRPr>
          </a:p>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节选自陈天石博士学位论文</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演化算法的计算复杂性研究</a:t>
            </a:r>
            <a:r>
              <a:rPr lang="en-US" altLang="zh-CN" sz="2000" dirty="0">
                <a:latin typeface="华文中宋" panose="02010600040101010101" pitchFamily="2" charset="-122"/>
                <a:ea typeface="华文中宋" panose="02010600040101010101" pitchFamily="2" charset="-122"/>
              </a:rPr>
              <a:t>》</a:t>
            </a:r>
            <a:endParaRPr lang="zh-CN" altLang="en-US" sz="2000" dirty="0">
              <a:latin typeface="华文中宋" panose="02010600040101010101" pitchFamily="2" charset="-122"/>
              <a:ea typeface="华文中宋" panose="02010600040101010101" pitchFamily="2" charset="-122"/>
            </a:endParaRPr>
          </a:p>
        </p:txBody>
      </p:sp>
      <p:sp>
        <p:nvSpPr>
          <p:cNvPr id="11" name="内容占位符 10">
            <a:extLst>
              <a:ext uri="{FF2B5EF4-FFF2-40B4-BE49-F238E27FC236}">
                <a16:creationId xmlns:a16="http://schemas.microsoft.com/office/drawing/2014/main" id="{041CC57E-757A-D4D8-4BAC-3ED4F106F4B2}"/>
              </a:ext>
            </a:extLst>
          </p:cNvPr>
          <p:cNvSpPr>
            <a:spLocks noGrp="1"/>
          </p:cNvSpPr>
          <p:nvPr>
            <p:ph sz="half" idx="2"/>
          </p:nvPr>
        </p:nvSpPr>
        <p:spPr>
          <a:xfrm>
            <a:off x="6172200" y="570271"/>
            <a:ext cx="5181600" cy="5606692"/>
          </a:xfrm>
        </p:spPr>
        <p:txBody>
          <a:bodyPr>
            <a:normAutofit/>
          </a:bodyPr>
          <a:lstStyle/>
          <a:p>
            <a:pPr marL="514350" indent="-514350">
              <a:buFont typeface="+mj-lt"/>
              <a:buAutoNum type="arabicPeriod"/>
            </a:pPr>
            <a:r>
              <a:rPr lang="en-US" altLang="zh-CN" dirty="0"/>
              <a:t>【</a:t>
            </a:r>
            <a:r>
              <a:rPr lang="zh-CN" altLang="en-US" dirty="0"/>
              <a:t>总起</a:t>
            </a:r>
            <a:r>
              <a:rPr lang="en-US" altLang="zh-CN" dirty="0"/>
              <a:t>】</a:t>
            </a:r>
            <a:r>
              <a:rPr lang="zh-CN" altLang="en-US" dirty="0"/>
              <a:t>概述本段内容</a:t>
            </a:r>
            <a:endParaRPr lang="en-US" altLang="zh-CN" dirty="0"/>
          </a:p>
          <a:p>
            <a:pPr lvl="1"/>
            <a:r>
              <a:rPr lang="zh-CN" altLang="en-US" dirty="0"/>
              <a:t>极短。</a:t>
            </a:r>
            <a:endParaRPr lang="en-US" altLang="zh-CN" dirty="0"/>
          </a:p>
          <a:p>
            <a:pPr lvl="1"/>
            <a:r>
              <a:rPr lang="zh-CN" altLang="en-US" dirty="0"/>
              <a:t>省略主语，营造了标识感。</a:t>
            </a:r>
          </a:p>
        </p:txBody>
      </p:sp>
    </p:spTree>
    <p:extLst>
      <p:ext uri="{BB962C8B-B14F-4D97-AF65-F5344CB8AC3E}">
        <p14:creationId xmlns:p14="http://schemas.microsoft.com/office/powerpoint/2010/main" val="40902006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E64681-B6C0-2825-0E92-70A24401A095}"/>
              </a:ext>
            </a:extLst>
          </p:cNvPr>
          <p:cNvSpPr>
            <a:spLocks noGrp="1"/>
          </p:cNvSpPr>
          <p:nvPr>
            <p:ph sz="half" idx="1"/>
          </p:nvPr>
        </p:nvSpPr>
        <p:spPr>
          <a:xfrm>
            <a:off x="838200" y="560439"/>
            <a:ext cx="5181600" cy="6017342"/>
          </a:xfrm>
        </p:spPr>
        <p:txBody>
          <a:bodyPr>
            <a:normAutofit/>
          </a:bodyPr>
          <a:lstStyle/>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研究了一类新型演化算法</a:t>
            </a:r>
            <a:r>
              <a:rPr lang="en-US" altLang="zh-CN" sz="2000" dirty="0">
                <a:latin typeface="华文中宋" panose="02010600040101010101" pitchFamily="2" charset="-122"/>
                <a:ea typeface="华文中宋" panose="02010600040101010101" pitchFamily="2" charset="-122"/>
              </a:rPr>
              <a:t>(</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分布评估算法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的计算复杂性。</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与</a:t>
            </a:r>
            <a:r>
              <a:rPr lang="zh-CN" altLang="en-US" sz="2000" dirty="0">
                <a:solidFill>
                  <a:srgbClr val="FFFF00"/>
                </a:solidFill>
                <a:latin typeface="华文中宋" panose="02010600040101010101" pitchFamily="2" charset="-122"/>
                <a:ea typeface="华文中宋" panose="02010600040101010101" pitchFamily="2" charset="-122"/>
              </a:rPr>
              <a:t>直接进化种群的</a:t>
            </a:r>
            <a:r>
              <a:rPr lang="zh-CN" altLang="en-US" sz="2000" dirty="0">
                <a:solidFill>
                  <a:srgbClr val="00B050"/>
                </a:solidFill>
                <a:latin typeface="华文中宋" panose="02010600040101010101" pitchFamily="2" charset="-122"/>
                <a:ea typeface="华文中宋" panose="02010600040101010101" pitchFamily="2" charset="-122"/>
              </a:rPr>
              <a:t>经典演化算法</a:t>
            </a:r>
            <a:r>
              <a:rPr lang="zh-CN" altLang="en-US" sz="2000" dirty="0">
                <a:solidFill>
                  <a:srgbClr val="FFFF00"/>
                </a:solidFill>
                <a:latin typeface="华文中宋" panose="02010600040101010101" pitchFamily="2" charset="-122"/>
                <a:ea typeface="华文中宋" panose="02010600040101010101" pitchFamily="2" charset="-122"/>
              </a:rPr>
              <a:t>不同</a:t>
            </a:r>
            <a:r>
              <a:rPr lang="en-US" altLang="zh-CN" sz="2000" dirty="0">
                <a:solidFill>
                  <a:srgbClr val="FFFF00"/>
                </a:solidFill>
                <a:latin typeface="华文中宋" panose="02010600040101010101" pitchFamily="2" charset="-122"/>
                <a:ea typeface="华文中宋" panose="02010600040101010101" pitchFamily="2" charset="-122"/>
              </a:rPr>
              <a:t>,</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这类算法</a:t>
            </a:r>
            <a:r>
              <a:rPr lang="zh-CN" altLang="en-US" sz="2000" dirty="0">
                <a:solidFill>
                  <a:srgbClr val="FFFF00"/>
                </a:solidFill>
                <a:latin typeface="华文中宋" panose="02010600040101010101" pitchFamily="2" charset="-122"/>
                <a:ea typeface="华文中宋" panose="02010600040101010101" pitchFamily="2" charset="-122"/>
              </a:rPr>
              <a:t>通过在线调整概率模型来间接地进化种群。</a:t>
            </a:r>
            <a:r>
              <a:rPr lang="zh-CN" altLang="en-US" sz="2000" dirty="0">
                <a:latin typeface="华文中宋" panose="02010600040101010101" pitchFamily="2" charset="-122"/>
                <a:ea typeface="华文中宋" panose="02010600040101010101" pitchFamily="2" charset="-122"/>
              </a:rPr>
              <a:t>在分布评估算法兴起和发展的近二十年来</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绝大部分研究都局限于实验观察。虽然有少量研究者关注种群分布评估算法的收敛性</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但还没有研究者成功地对这类算法的时间复杂度进行过严密的理论研究。本文为分布评估算法的时间复杂度分析提出一种一般性的研究思路。基于该思路</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本文分析了独立边缘分布算法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分布评估算法的一种实例</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的时间复杂度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并从理论上验证了对算法的概率模型进行“松弛”的必要性和有效性。在演化计算领域</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这项工作第一次为分布评估算法的计算复杂性分析提出了一般性的研究思路</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并从理论上严密地分析了种群分布评估算法的时间复杂度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为分布评估算法的计算复杂性研究作出了突破性的贡献。</a:t>
            </a:r>
            <a:endParaRPr lang="en-US" altLang="zh-CN" sz="2000" dirty="0">
              <a:latin typeface="华文中宋" panose="02010600040101010101" pitchFamily="2" charset="-122"/>
              <a:ea typeface="华文中宋" panose="02010600040101010101" pitchFamily="2" charset="-122"/>
            </a:endParaRPr>
          </a:p>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节选自陈天石博士学位论文</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演化算法的计算复杂性研究</a:t>
            </a:r>
            <a:r>
              <a:rPr lang="en-US" altLang="zh-CN" sz="2000" dirty="0">
                <a:latin typeface="华文中宋" panose="02010600040101010101" pitchFamily="2" charset="-122"/>
                <a:ea typeface="华文中宋" panose="02010600040101010101" pitchFamily="2" charset="-122"/>
              </a:rPr>
              <a:t>》</a:t>
            </a:r>
            <a:endParaRPr lang="zh-CN" altLang="en-US" sz="2000" dirty="0">
              <a:latin typeface="华文中宋" panose="02010600040101010101" pitchFamily="2" charset="-122"/>
              <a:ea typeface="华文中宋" panose="02010600040101010101" pitchFamily="2" charset="-122"/>
            </a:endParaRPr>
          </a:p>
        </p:txBody>
      </p:sp>
      <p:sp>
        <p:nvSpPr>
          <p:cNvPr id="11" name="内容占位符 10">
            <a:extLst>
              <a:ext uri="{FF2B5EF4-FFF2-40B4-BE49-F238E27FC236}">
                <a16:creationId xmlns:a16="http://schemas.microsoft.com/office/drawing/2014/main" id="{041CC57E-757A-D4D8-4BAC-3ED4F106F4B2}"/>
              </a:ext>
            </a:extLst>
          </p:cNvPr>
          <p:cNvSpPr>
            <a:spLocks noGrp="1"/>
          </p:cNvSpPr>
          <p:nvPr>
            <p:ph sz="half" idx="2"/>
          </p:nvPr>
        </p:nvSpPr>
        <p:spPr>
          <a:xfrm>
            <a:off x="6172200" y="570271"/>
            <a:ext cx="5181600" cy="5606692"/>
          </a:xfrm>
        </p:spPr>
        <p:txBody>
          <a:bodyPr>
            <a:normAutofit/>
          </a:bodyPr>
          <a:lstStyle/>
          <a:p>
            <a:pPr marL="514350" indent="-514350">
              <a:buFont typeface="+mj-lt"/>
              <a:buAutoNum type="arabicPeriod"/>
            </a:pPr>
            <a:r>
              <a:rPr lang="en-US" altLang="zh-CN" dirty="0"/>
              <a:t>【</a:t>
            </a:r>
            <a:r>
              <a:rPr lang="zh-CN" altLang="en-US" dirty="0"/>
              <a:t>总起</a:t>
            </a:r>
            <a:r>
              <a:rPr lang="en-US" altLang="zh-CN" dirty="0"/>
              <a:t>】</a:t>
            </a:r>
            <a:r>
              <a:rPr lang="zh-CN" altLang="en-US" dirty="0"/>
              <a:t>概述本段内容</a:t>
            </a:r>
            <a:endParaRPr lang="en-US" altLang="zh-CN" dirty="0"/>
          </a:p>
          <a:p>
            <a:pPr marL="514350" indent="-514350">
              <a:buFont typeface="+mj-lt"/>
              <a:buAutoNum type="arabicPeriod"/>
            </a:pPr>
            <a:r>
              <a:rPr lang="en-US" altLang="zh-CN" dirty="0"/>
              <a:t>【</a:t>
            </a:r>
            <a:r>
              <a:rPr lang="zh-CN" altLang="en-US" dirty="0"/>
              <a:t>对比</a:t>
            </a:r>
            <a:r>
              <a:rPr lang="en-US" altLang="zh-CN" dirty="0"/>
              <a:t>】</a:t>
            </a:r>
            <a:r>
              <a:rPr lang="zh-CN" altLang="en-US" dirty="0"/>
              <a:t>介绍研究对象</a:t>
            </a:r>
            <a:endParaRPr lang="en-US" altLang="zh-CN" dirty="0"/>
          </a:p>
          <a:p>
            <a:pPr lvl="1"/>
            <a:r>
              <a:rPr lang="zh-CN" altLang="en-US" dirty="0"/>
              <a:t>承接线索</a:t>
            </a:r>
            <a:r>
              <a:rPr lang="zh-CN" altLang="en-US" dirty="0">
                <a:sym typeface="Wingdings" panose="05000000000000000000" pitchFamily="2" charset="2"/>
              </a:rPr>
              <a:t>：</a:t>
            </a:r>
            <a:r>
              <a:rPr lang="zh-CN" altLang="en-US" dirty="0"/>
              <a:t>句首营造对比，连接了前句、后一分句：</a:t>
            </a:r>
            <a:endParaRPr lang="en-US" altLang="zh-CN" dirty="0">
              <a:sym typeface="Wingdings" panose="05000000000000000000" pitchFamily="2" charset="2"/>
            </a:endParaRPr>
          </a:p>
          <a:p>
            <a:pPr marL="457200" lvl="1" indent="0">
              <a:buNone/>
            </a:pPr>
            <a:r>
              <a:rPr lang="zh-CN" altLang="en-US" dirty="0">
                <a:latin typeface="华文中宋" panose="02010600040101010101" pitchFamily="2" charset="-122"/>
                <a:ea typeface="华文中宋" panose="02010600040101010101" pitchFamily="2" charset="-122"/>
                <a:sym typeface="Wingdings" panose="05000000000000000000" pitchFamily="2" charset="2"/>
              </a:rPr>
              <a:t>（分布评估算法）</a:t>
            </a:r>
            <a:r>
              <a:rPr lang="zh-CN" altLang="en-US" dirty="0">
                <a:latin typeface="华文中宋" panose="02010600040101010101" pitchFamily="2" charset="-122"/>
                <a:ea typeface="华文中宋" panose="02010600040101010101" pitchFamily="2" charset="-122"/>
              </a:rPr>
              <a:t>与（经典演化算法）不同，这类（分布评估算法）</a:t>
            </a:r>
            <a:r>
              <a:rPr lang="en-US" altLang="zh-CN" dirty="0">
                <a:latin typeface="华文中宋" panose="02010600040101010101" pitchFamily="2" charset="-122"/>
                <a:ea typeface="华文中宋" panose="02010600040101010101" pitchFamily="2" charset="-122"/>
              </a:rPr>
              <a:t>... </a:t>
            </a:r>
          </a:p>
          <a:p>
            <a:pPr lvl="1"/>
            <a:r>
              <a:rPr lang="zh-CN" altLang="en-US" dirty="0"/>
              <a:t>代词指代明确。</a:t>
            </a:r>
          </a:p>
        </p:txBody>
      </p:sp>
    </p:spTree>
    <p:extLst>
      <p:ext uri="{BB962C8B-B14F-4D97-AF65-F5344CB8AC3E}">
        <p14:creationId xmlns:p14="http://schemas.microsoft.com/office/powerpoint/2010/main" val="29482295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E64681-B6C0-2825-0E92-70A24401A095}"/>
              </a:ext>
            </a:extLst>
          </p:cNvPr>
          <p:cNvSpPr>
            <a:spLocks noGrp="1"/>
          </p:cNvSpPr>
          <p:nvPr>
            <p:ph sz="half" idx="1"/>
          </p:nvPr>
        </p:nvSpPr>
        <p:spPr>
          <a:xfrm>
            <a:off x="838200" y="560439"/>
            <a:ext cx="5181600" cy="6017342"/>
          </a:xfrm>
        </p:spPr>
        <p:txBody>
          <a:bodyPr>
            <a:normAutofit/>
          </a:bodyPr>
          <a:lstStyle/>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研究了一类新型演化算法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分布评估算法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的计算复杂性。与直接进化种群的经典演化算法不同</a:t>
            </a:r>
            <a:r>
              <a:rPr lang="en-US" altLang="zh-CN" sz="2000" dirty="0">
                <a:latin typeface="华文中宋" panose="02010600040101010101" pitchFamily="2" charset="-122"/>
                <a:ea typeface="华文中宋" panose="02010600040101010101" pitchFamily="2" charset="-122"/>
              </a:rPr>
              <a:t>,</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这类算法</a:t>
            </a:r>
            <a:r>
              <a:rPr lang="zh-CN" altLang="en-US" sz="2000" dirty="0">
                <a:latin typeface="华文中宋" panose="02010600040101010101" pitchFamily="2" charset="-122"/>
                <a:ea typeface="华文中宋" panose="02010600040101010101" pitchFamily="2" charset="-122"/>
              </a:rPr>
              <a:t>通过在线调整概率模型来间接地进化种群。</a:t>
            </a:r>
            <a:r>
              <a:rPr lang="zh-CN" altLang="en-US" sz="2000" dirty="0">
                <a:solidFill>
                  <a:srgbClr val="FFFF00"/>
                </a:solidFill>
                <a:latin typeface="华文中宋" panose="02010600040101010101" pitchFamily="2" charset="-122"/>
                <a:ea typeface="华文中宋" panose="02010600040101010101" pitchFamily="2" charset="-122"/>
              </a:rPr>
              <a:t>在</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分布评估算法</a:t>
            </a:r>
            <a:r>
              <a:rPr lang="zh-CN" altLang="en-US" sz="2000" dirty="0">
                <a:solidFill>
                  <a:srgbClr val="FFFF00"/>
                </a:solidFill>
                <a:latin typeface="华文中宋" panose="02010600040101010101" pitchFamily="2" charset="-122"/>
                <a:ea typeface="华文中宋" panose="02010600040101010101" pitchFamily="2" charset="-122"/>
              </a:rPr>
              <a:t>兴起和发展的近二十年来</a:t>
            </a:r>
            <a:r>
              <a:rPr lang="en-US" altLang="zh-CN" sz="2000" dirty="0">
                <a:solidFill>
                  <a:srgbClr val="FFFF00"/>
                </a:solidFill>
                <a:latin typeface="华文中宋" panose="02010600040101010101" pitchFamily="2" charset="-122"/>
                <a:ea typeface="华文中宋" panose="02010600040101010101" pitchFamily="2" charset="-122"/>
              </a:rPr>
              <a:t>,</a:t>
            </a:r>
            <a:r>
              <a:rPr lang="zh-CN" altLang="en-US" sz="2000" dirty="0">
                <a:solidFill>
                  <a:srgbClr val="FFFF00"/>
                </a:solidFill>
                <a:latin typeface="华文中宋" panose="02010600040101010101" pitchFamily="2" charset="-122"/>
                <a:ea typeface="华文中宋" panose="02010600040101010101" pitchFamily="2" charset="-122"/>
              </a:rPr>
              <a:t>绝大部分研究都局限于实验观察。</a:t>
            </a:r>
            <a:r>
              <a:rPr lang="zh-CN" altLang="en-US" sz="2000" dirty="0">
                <a:latin typeface="华文中宋" panose="02010600040101010101" pitchFamily="2" charset="-122"/>
                <a:ea typeface="华文中宋" panose="02010600040101010101" pitchFamily="2" charset="-122"/>
              </a:rPr>
              <a:t>虽然有少量研究者关注种群分布评估算法的收敛性</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但还没有研究者成功地对这类算法的时间复杂度进行过严密的理论研究。本文为分布评估算法的时间复杂度分析提出一种一般性的研究思路。基于该思路</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本文分析了独立边缘分布算法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分布评估算法的一种实例</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的时间复杂度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并从理论上验证了对算法的概率模型进行“松弛”的必要性和有效性。在演化计算领域</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这项工作第一次为分布评估算法的计算复杂性分析提出了一般性的研究思路</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并从理论上严密地分析了种群分布评估算法的时间复杂度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为分布评估算法的计算复杂性研究作出了突破性的贡献。</a:t>
            </a:r>
            <a:endParaRPr lang="en-US" altLang="zh-CN" sz="2000" dirty="0">
              <a:latin typeface="华文中宋" panose="02010600040101010101" pitchFamily="2" charset="-122"/>
              <a:ea typeface="华文中宋" panose="02010600040101010101" pitchFamily="2" charset="-122"/>
            </a:endParaRPr>
          </a:p>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节选自陈天石博士学位论文</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演化算法的计算复杂性研究</a:t>
            </a:r>
            <a:r>
              <a:rPr lang="en-US" altLang="zh-CN" sz="2000" dirty="0">
                <a:latin typeface="华文中宋" panose="02010600040101010101" pitchFamily="2" charset="-122"/>
                <a:ea typeface="华文中宋" panose="02010600040101010101" pitchFamily="2" charset="-122"/>
              </a:rPr>
              <a:t>》</a:t>
            </a:r>
            <a:endParaRPr lang="zh-CN" altLang="en-US" sz="2000" dirty="0">
              <a:latin typeface="华文中宋" panose="02010600040101010101" pitchFamily="2" charset="-122"/>
              <a:ea typeface="华文中宋" panose="02010600040101010101" pitchFamily="2" charset="-122"/>
            </a:endParaRPr>
          </a:p>
        </p:txBody>
      </p:sp>
      <p:sp>
        <p:nvSpPr>
          <p:cNvPr id="11" name="内容占位符 10">
            <a:extLst>
              <a:ext uri="{FF2B5EF4-FFF2-40B4-BE49-F238E27FC236}">
                <a16:creationId xmlns:a16="http://schemas.microsoft.com/office/drawing/2014/main" id="{041CC57E-757A-D4D8-4BAC-3ED4F106F4B2}"/>
              </a:ext>
            </a:extLst>
          </p:cNvPr>
          <p:cNvSpPr>
            <a:spLocks noGrp="1"/>
          </p:cNvSpPr>
          <p:nvPr>
            <p:ph sz="half" idx="2"/>
          </p:nvPr>
        </p:nvSpPr>
        <p:spPr>
          <a:xfrm>
            <a:off x="6172200" y="570271"/>
            <a:ext cx="5181600" cy="5606692"/>
          </a:xfrm>
        </p:spPr>
        <p:txBody>
          <a:bodyPr>
            <a:normAutofit/>
          </a:bodyPr>
          <a:lstStyle/>
          <a:p>
            <a:pPr marL="514350" indent="-514350">
              <a:buFont typeface="+mj-lt"/>
              <a:buAutoNum type="arabicPeriod"/>
            </a:pPr>
            <a:r>
              <a:rPr lang="en-US" altLang="zh-CN" dirty="0"/>
              <a:t>【</a:t>
            </a:r>
            <a:r>
              <a:rPr lang="zh-CN" altLang="en-US" dirty="0"/>
              <a:t>总起</a:t>
            </a:r>
            <a:r>
              <a:rPr lang="en-US" altLang="zh-CN" dirty="0"/>
              <a:t>】</a:t>
            </a:r>
            <a:r>
              <a:rPr lang="zh-CN" altLang="en-US" dirty="0"/>
              <a:t>概述本段内容</a:t>
            </a:r>
            <a:endParaRPr lang="en-US" altLang="zh-CN" dirty="0"/>
          </a:p>
          <a:p>
            <a:pPr marL="514350" indent="-514350">
              <a:buFont typeface="+mj-lt"/>
              <a:buAutoNum type="arabicPeriod"/>
            </a:pPr>
            <a:r>
              <a:rPr lang="en-US" altLang="zh-CN" dirty="0"/>
              <a:t>【</a:t>
            </a:r>
            <a:r>
              <a:rPr lang="zh-CN" altLang="en-US" dirty="0"/>
              <a:t>对比</a:t>
            </a:r>
            <a:r>
              <a:rPr lang="en-US" altLang="zh-CN" dirty="0"/>
              <a:t>】</a:t>
            </a:r>
            <a:r>
              <a:rPr lang="zh-CN" altLang="en-US" dirty="0"/>
              <a:t>介绍研究对象</a:t>
            </a:r>
            <a:endParaRPr lang="en-US" altLang="zh-CN" dirty="0"/>
          </a:p>
          <a:p>
            <a:pPr marL="514350" indent="-514350">
              <a:buFont typeface="+mj-lt"/>
              <a:buAutoNum type="arabicPeriod"/>
            </a:pPr>
            <a:r>
              <a:rPr lang="en-US" altLang="zh-CN" dirty="0"/>
              <a:t>【</a:t>
            </a:r>
            <a:r>
              <a:rPr lang="zh-CN" altLang="en-US" dirty="0"/>
              <a:t>并列</a:t>
            </a:r>
            <a:r>
              <a:rPr lang="en-US" altLang="zh-CN" dirty="0"/>
              <a:t>】</a:t>
            </a:r>
            <a:r>
              <a:rPr lang="zh-CN" altLang="en-US" dirty="0"/>
              <a:t>介绍研究背景</a:t>
            </a:r>
            <a:endParaRPr lang="en-US" altLang="zh-CN" dirty="0"/>
          </a:p>
          <a:p>
            <a:pPr lvl="1"/>
            <a:r>
              <a:rPr lang="zh-CN" altLang="en-US" dirty="0"/>
              <a:t>承接线索：这类算法→分布评估算法</a:t>
            </a:r>
            <a:endParaRPr lang="en-US" altLang="zh-CN" dirty="0"/>
          </a:p>
        </p:txBody>
      </p:sp>
    </p:spTree>
    <p:extLst>
      <p:ext uri="{BB962C8B-B14F-4D97-AF65-F5344CB8AC3E}">
        <p14:creationId xmlns:p14="http://schemas.microsoft.com/office/powerpoint/2010/main" val="22761378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E64681-B6C0-2825-0E92-70A24401A095}"/>
              </a:ext>
            </a:extLst>
          </p:cNvPr>
          <p:cNvSpPr>
            <a:spLocks noGrp="1"/>
          </p:cNvSpPr>
          <p:nvPr>
            <p:ph sz="half" idx="1"/>
          </p:nvPr>
        </p:nvSpPr>
        <p:spPr>
          <a:xfrm>
            <a:off x="838200" y="560439"/>
            <a:ext cx="5181600" cy="6017342"/>
          </a:xfrm>
        </p:spPr>
        <p:txBody>
          <a:bodyPr>
            <a:normAutofit/>
          </a:bodyPr>
          <a:lstStyle/>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研究了一类新型演化算法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分布评估算法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的计算复杂性。与直接进化种群的经典演化算法不同</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这类算法通过在线调整概率模型来间接地进化种群。在分布评估算法兴起和发展的近二十年来</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绝大部分</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研究</a:t>
            </a:r>
            <a:r>
              <a:rPr lang="zh-CN" altLang="en-US" sz="2000" dirty="0">
                <a:latin typeface="华文中宋" panose="02010600040101010101" pitchFamily="2" charset="-122"/>
                <a:ea typeface="华文中宋" panose="02010600040101010101" pitchFamily="2" charset="-122"/>
              </a:rPr>
              <a:t>都局限于实验观察。</a:t>
            </a:r>
            <a:r>
              <a:rPr lang="zh-CN" altLang="en-US" sz="2000" dirty="0">
                <a:solidFill>
                  <a:srgbClr val="FFFF00"/>
                </a:solidFill>
                <a:latin typeface="华文中宋" panose="02010600040101010101" pitchFamily="2" charset="-122"/>
                <a:ea typeface="华文中宋" panose="02010600040101010101" pitchFamily="2" charset="-122"/>
              </a:rPr>
              <a:t>虽然有少量</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研究者</a:t>
            </a:r>
            <a:r>
              <a:rPr lang="zh-CN" altLang="en-US" sz="2000" dirty="0">
                <a:solidFill>
                  <a:srgbClr val="FFFF00"/>
                </a:solidFill>
                <a:latin typeface="华文中宋" panose="02010600040101010101" pitchFamily="2" charset="-122"/>
                <a:ea typeface="华文中宋" panose="02010600040101010101" pitchFamily="2" charset="-122"/>
              </a:rPr>
              <a:t>关注种群分布评估算法的收敛性</a:t>
            </a:r>
            <a:r>
              <a:rPr lang="en-US" altLang="zh-CN" sz="2000" dirty="0">
                <a:solidFill>
                  <a:srgbClr val="FFFF00"/>
                </a:solidFill>
                <a:latin typeface="华文中宋" panose="02010600040101010101" pitchFamily="2" charset="-122"/>
                <a:ea typeface="华文中宋" panose="02010600040101010101" pitchFamily="2" charset="-122"/>
              </a:rPr>
              <a:t>,</a:t>
            </a:r>
            <a:r>
              <a:rPr lang="zh-CN" altLang="en-US" sz="2000" dirty="0">
                <a:solidFill>
                  <a:srgbClr val="FFFF00"/>
                </a:solidFill>
                <a:latin typeface="华文中宋" panose="02010600040101010101" pitchFamily="2" charset="-122"/>
                <a:ea typeface="华文中宋" panose="02010600040101010101" pitchFamily="2" charset="-122"/>
              </a:rPr>
              <a:t>但还没有研究者成功地对这类算法的时间复杂度进行过严密的理论研究。</a:t>
            </a:r>
            <a:r>
              <a:rPr lang="zh-CN" altLang="en-US" sz="2000" dirty="0">
                <a:latin typeface="华文中宋" panose="02010600040101010101" pitchFamily="2" charset="-122"/>
                <a:ea typeface="华文中宋" panose="02010600040101010101" pitchFamily="2" charset="-122"/>
              </a:rPr>
              <a:t>本文为分布评估算法的时间复杂度分析提出一种一般性的研究思路。基于该思路</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本文分析了独立边缘分布算法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分布评估算法的一种实例</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的时间复杂度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并从理论上验证了对算法的概率模型进行“松弛”的必要性和有效性。在演化计算领域</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这项工作第一次为分布评估算法的计算复杂性分析提出了一般性的研究思路</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并从理论上严密地分析了种群分布评估算法的时间复杂度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为分布评估算法的计算复杂性研究作出了突破性的贡献。</a:t>
            </a:r>
            <a:endParaRPr lang="en-US" altLang="zh-CN" sz="2000" dirty="0">
              <a:latin typeface="华文中宋" panose="02010600040101010101" pitchFamily="2" charset="-122"/>
              <a:ea typeface="华文中宋" panose="02010600040101010101" pitchFamily="2" charset="-122"/>
            </a:endParaRPr>
          </a:p>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节选自陈天石博士学位论文</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演化算法的计算复杂性研究</a:t>
            </a:r>
            <a:r>
              <a:rPr lang="en-US" altLang="zh-CN" sz="2000" dirty="0">
                <a:latin typeface="华文中宋" panose="02010600040101010101" pitchFamily="2" charset="-122"/>
                <a:ea typeface="华文中宋" panose="02010600040101010101" pitchFamily="2" charset="-122"/>
              </a:rPr>
              <a:t>》</a:t>
            </a:r>
            <a:endParaRPr lang="zh-CN" altLang="en-US" sz="2000" dirty="0">
              <a:latin typeface="华文中宋" panose="02010600040101010101" pitchFamily="2" charset="-122"/>
              <a:ea typeface="华文中宋" panose="02010600040101010101" pitchFamily="2" charset="-122"/>
            </a:endParaRPr>
          </a:p>
        </p:txBody>
      </p:sp>
      <p:sp>
        <p:nvSpPr>
          <p:cNvPr id="11" name="内容占位符 10">
            <a:extLst>
              <a:ext uri="{FF2B5EF4-FFF2-40B4-BE49-F238E27FC236}">
                <a16:creationId xmlns:a16="http://schemas.microsoft.com/office/drawing/2014/main" id="{041CC57E-757A-D4D8-4BAC-3ED4F106F4B2}"/>
              </a:ext>
            </a:extLst>
          </p:cNvPr>
          <p:cNvSpPr>
            <a:spLocks noGrp="1"/>
          </p:cNvSpPr>
          <p:nvPr>
            <p:ph sz="half" idx="2"/>
          </p:nvPr>
        </p:nvSpPr>
        <p:spPr>
          <a:xfrm>
            <a:off x="6172200" y="570271"/>
            <a:ext cx="5181600" cy="5606692"/>
          </a:xfrm>
        </p:spPr>
        <p:txBody>
          <a:bodyPr>
            <a:normAutofit/>
          </a:bodyPr>
          <a:lstStyle/>
          <a:p>
            <a:pPr marL="514350" indent="-514350">
              <a:buFont typeface="+mj-lt"/>
              <a:buAutoNum type="arabicPeriod"/>
            </a:pPr>
            <a:r>
              <a:rPr lang="en-US" altLang="zh-CN" dirty="0"/>
              <a:t>【</a:t>
            </a:r>
            <a:r>
              <a:rPr lang="zh-CN" altLang="en-US" dirty="0"/>
              <a:t>总起</a:t>
            </a:r>
            <a:r>
              <a:rPr lang="en-US" altLang="zh-CN" dirty="0"/>
              <a:t>】</a:t>
            </a:r>
            <a:r>
              <a:rPr lang="zh-CN" altLang="en-US" dirty="0"/>
              <a:t>概述本段内容</a:t>
            </a:r>
            <a:endParaRPr lang="en-US" altLang="zh-CN" dirty="0"/>
          </a:p>
          <a:p>
            <a:pPr marL="514350" indent="-514350">
              <a:buFont typeface="+mj-lt"/>
              <a:buAutoNum type="arabicPeriod"/>
            </a:pPr>
            <a:r>
              <a:rPr lang="en-US" altLang="zh-CN" dirty="0"/>
              <a:t>【</a:t>
            </a:r>
            <a:r>
              <a:rPr lang="zh-CN" altLang="en-US" dirty="0"/>
              <a:t>对比</a:t>
            </a:r>
            <a:r>
              <a:rPr lang="en-US" altLang="zh-CN" dirty="0"/>
              <a:t>】</a:t>
            </a:r>
            <a:r>
              <a:rPr lang="zh-CN" altLang="en-US" dirty="0"/>
              <a:t>介绍研究对象</a:t>
            </a:r>
            <a:endParaRPr lang="en-US" altLang="zh-CN" dirty="0"/>
          </a:p>
          <a:p>
            <a:pPr marL="514350" indent="-514350">
              <a:buFont typeface="+mj-lt"/>
              <a:buAutoNum type="arabicPeriod"/>
            </a:pPr>
            <a:r>
              <a:rPr lang="en-US" altLang="zh-CN" dirty="0"/>
              <a:t>【</a:t>
            </a:r>
            <a:r>
              <a:rPr lang="zh-CN" altLang="en-US" dirty="0"/>
              <a:t>并列</a:t>
            </a:r>
            <a:r>
              <a:rPr lang="en-US" altLang="zh-CN" dirty="0"/>
              <a:t>】</a:t>
            </a:r>
            <a:r>
              <a:rPr lang="zh-CN" altLang="en-US" dirty="0"/>
              <a:t>介绍研究背景</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引出研究问题</a:t>
            </a:r>
            <a:endParaRPr lang="en-US" altLang="zh-CN" dirty="0"/>
          </a:p>
          <a:p>
            <a:pPr lvl="1"/>
            <a:r>
              <a:rPr lang="zh-CN" altLang="en-US" dirty="0"/>
              <a:t>承接线索：研究→研究者</a:t>
            </a:r>
            <a:endParaRPr lang="en-US" altLang="zh-CN" dirty="0"/>
          </a:p>
        </p:txBody>
      </p:sp>
    </p:spTree>
    <p:extLst>
      <p:ext uri="{BB962C8B-B14F-4D97-AF65-F5344CB8AC3E}">
        <p14:creationId xmlns:p14="http://schemas.microsoft.com/office/powerpoint/2010/main" val="36482587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E64681-B6C0-2825-0E92-70A24401A095}"/>
              </a:ext>
            </a:extLst>
          </p:cNvPr>
          <p:cNvSpPr>
            <a:spLocks noGrp="1"/>
          </p:cNvSpPr>
          <p:nvPr>
            <p:ph sz="half" idx="1"/>
          </p:nvPr>
        </p:nvSpPr>
        <p:spPr>
          <a:xfrm>
            <a:off x="838200" y="560439"/>
            <a:ext cx="5181600" cy="6017342"/>
          </a:xfrm>
        </p:spPr>
        <p:txBody>
          <a:bodyPr>
            <a:normAutofit/>
          </a:bodyPr>
          <a:lstStyle/>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研究了一类新型演化算法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分布评估算法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的计算复杂性。与直接进化种群的经典演化算法不同</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这类算法通过在线调整概率模型来间接地进化种群。在分布评估算法兴起和发展的近二十年来</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绝大部分研究都局限于实验观察。虽然有少量研究者关注种群分布评估算法的收敛性</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但还没有研究者成功地对这类算法的</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时间复杂度</a:t>
            </a:r>
            <a:r>
              <a:rPr lang="zh-CN" altLang="en-US" sz="2000" dirty="0">
                <a:latin typeface="华文中宋" panose="02010600040101010101" pitchFamily="2" charset="-122"/>
                <a:ea typeface="华文中宋" panose="02010600040101010101" pitchFamily="2" charset="-122"/>
              </a:rPr>
              <a:t>进行过严密的</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理论研究</a:t>
            </a:r>
            <a:r>
              <a:rPr lang="zh-CN" altLang="en-US" sz="2000" dirty="0">
                <a:latin typeface="华文中宋" panose="02010600040101010101" pitchFamily="2" charset="-122"/>
                <a:ea typeface="华文中宋" panose="02010600040101010101" pitchFamily="2" charset="-122"/>
              </a:rPr>
              <a:t>。</a:t>
            </a:r>
            <a:r>
              <a:rPr lang="zh-CN" altLang="en-US" sz="2000" dirty="0">
                <a:solidFill>
                  <a:srgbClr val="FFFF00"/>
                </a:solidFill>
                <a:latin typeface="华文中宋" panose="02010600040101010101" pitchFamily="2" charset="-122"/>
                <a:ea typeface="华文中宋" panose="02010600040101010101" pitchFamily="2" charset="-122"/>
              </a:rPr>
              <a:t>本文为分布评估算法的</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时间复杂度分析</a:t>
            </a:r>
            <a:r>
              <a:rPr lang="zh-CN" altLang="en-US" sz="2000" dirty="0">
                <a:solidFill>
                  <a:srgbClr val="FFFF00"/>
                </a:solidFill>
                <a:latin typeface="华文中宋" panose="02010600040101010101" pitchFamily="2" charset="-122"/>
                <a:ea typeface="华文中宋" panose="02010600040101010101" pitchFamily="2" charset="-122"/>
              </a:rPr>
              <a:t>提出一种一般性的研究思路。</a:t>
            </a:r>
            <a:r>
              <a:rPr lang="zh-CN" altLang="en-US" sz="2000" dirty="0">
                <a:latin typeface="华文中宋" panose="02010600040101010101" pitchFamily="2" charset="-122"/>
                <a:ea typeface="华文中宋" panose="02010600040101010101" pitchFamily="2" charset="-122"/>
              </a:rPr>
              <a:t>基于该思路</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本文分析了独立边缘分布算法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分布评估算法的一种实例</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的时间复杂度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并从理论上验证了对算法的概率模型进行“松弛”的必要性和有效性。在演化计算领域</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这项工作第一次为分布评估算法的计算复杂性分析提出了一般性的研究思路</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并从理论上严密地分析了种群分布评估算法的时间复杂度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为分布评估算法的计算复杂性研究作出了突破性的贡献。</a:t>
            </a:r>
            <a:endParaRPr lang="en-US" altLang="zh-CN" sz="2000" dirty="0">
              <a:latin typeface="华文中宋" panose="02010600040101010101" pitchFamily="2" charset="-122"/>
              <a:ea typeface="华文中宋" panose="02010600040101010101" pitchFamily="2" charset="-122"/>
            </a:endParaRPr>
          </a:p>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节选自陈天石博士学位论文</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演化算法的计算复杂性研究</a:t>
            </a:r>
            <a:r>
              <a:rPr lang="en-US" altLang="zh-CN" sz="2000" dirty="0">
                <a:latin typeface="华文中宋" panose="02010600040101010101" pitchFamily="2" charset="-122"/>
                <a:ea typeface="华文中宋" panose="02010600040101010101" pitchFamily="2" charset="-122"/>
              </a:rPr>
              <a:t>》</a:t>
            </a:r>
            <a:endParaRPr lang="zh-CN" altLang="en-US" sz="2000" dirty="0">
              <a:latin typeface="华文中宋" panose="02010600040101010101" pitchFamily="2" charset="-122"/>
              <a:ea typeface="华文中宋" panose="02010600040101010101" pitchFamily="2" charset="-122"/>
            </a:endParaRPr>
          </a:p>
        </p:txBody>
      </p:sp>
      <p:sp>
        <p:nvSpPr>
          <p:cNvPr id="11" name="内容占位符 10">
            <a:extLst>
              <a:ext uri="{FF2B5EF4-FFF2-40B4-BE49-F238E27FC236}">
                <a16:creationId xmlns:a16="http://schemas.microsoft.com/office/drawing/2014/main" id="{041CC57E-757A-D4D8-4BAC-3ED4F106F4B2}"/>
              </a:ext>
            </a:extLst>
          </p:cNvPr>
          <p:cNvSpPr>
            <a:spLocks noGrp="1"/>
          </p:cNvSpPr>
          <p:nvPr>
            <p:ph sz="half" idx="2"/>
          </p:nvPr>
        </p:nvSpPr>
        <p:spPr>
          <a:xfrm>
            <a:off x="6172199" y="570271"/>
            <a:ext cx="5518355" cy="5606692"/>
          </a:xfrm>
        </p:spPr>
        <p:txBody>
          <a:bodyPr>
            <a:normAutofit/>
          </a:bodyPr>
          <a:lstStyle/>
          <a:p>
            <a:pPr marL="514350" indent="-514350">
              <a:buFont typeface="+mj-lt"/>
              <a:buAutoNum type="arabicPeriod"/>
            </a:pPr>
            <a:r>
              <a:rPr lang="en-US" altLang="zh-CN" dirty="0"/>
              <a:t>【</a:t>
            </a:r>
            <a:r>
              <a:rPr lang="zh-CN" altLang="en-US" dirty="0"/>
              <a:t>总起</a:t>
            </a:r>
            <a:r>
              <a:rPr lang="en-US" altLang="zh-CN" dirty="0"/>
              <a:t>】</a:t>
            </a:r>
            <a:r>
              <a:rPr lang="zh-CN" altLang="en-US" dirty="0"/>
              <a:t>概述本段内容</a:t>
            </a:r>
            <a:endParaRPr lang="en-US" altLang="zh-CN" dirty="0"/>
          </a:p>
          <a:p>
            <a:pPr marL="514350" indent="-514350">
              <a:buFont typeface="+mj-lt"/>
              <a:buAutoNum type="arabicPeriod"/>
            </a:pPr>
            <a:r>
              <a:rPr lang="en-US" altLang="zh-CN" dirty="0"/>
              <a:t>【</a:t>
            </a:r>
            <a:r>
              <a:rPr lang="zh-CN" altLang="en-US" dirty="0"/>
              <a:t>对比</a:t>
            </a:r>
            <a:r>
              <a:rPr lang="en-US" altLang="zh-CN" dirty="0"/>
              <a:t>】</a:t>
            </a:r>
            <a:r>
              <a:rPr lang="zh-CN" altLang="en-US" dirty="0"/>
              <a:t>介绍研究对象</a:t>
            </a:r>
            <a:endParaRPr lang="en-US" altLang="zh-CN" dirty="0"/>
          </a:p>
          <a:p>
            <a:pPr marL="514350" indent="-514350">
              <a:buFont typeface="+mj-lt"/>
              <a:buAutoNum type="arabicPeriod"/>
            </a:pPr>
            <a:r>
              <a:rPr lang="en-US" altLang="zh-CN" dirty="0"/>
              <a:t>【</a:t>
            </a:r>
            <a:r>
              <a:rPr lang="zh-CN" altLang="en-US" dirty="0"/>
              <a:t>并列</a:t>
            </a:r>
            <a:r>
              <a:rPr lang="en-US" altLang="zh-CN" dirty="0"/>
              <a:t>】</a:t>
            </a:r>
            <a:r>
              <a:rPr lang="zh-CN" altLang="en-US" dirty="0"/>
              <a:t>介绍研究背景</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引出研究问题</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研究诀窍</a:t>
            </a:r>
            <a:endParaRPr lang="en-US" altLang="zh-CN" dirty="0"/>
          </a:p>
          <a:p>
            <a:pPr lvl="1"/>
            <a:r>
              <a:rPr lang="zh-CN" altLang="en-US" dirty="0"/>
              <a:t>承接线索：这类算法的时间复杂度</a:t>
            </a:r>
            <a:endParaRPr lang="en-US" altLang="zh-CN" dirty="0"/>
          </a:p>
        </p:txBody>
      </p:sp>
    </p:spTree>
    <p:extLst>
      <p:ext uri="{BB962C8B-B14F-4D97-AF65-F5344CB8AC3E}">
        <p14:creationId xmlns:p14="http://schemas.microsoft.com/office/powerpoint/2010/main" val="33642888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E64681-B6C0-2825-0E92-70A24401A095}"/>
              </a:ext>
            </a:extLst>
          </p:cNvPr>
          <p:cNvSpPr>
            <a:spLocks noGrp="1"/>
          </p:cNvSpPr>
          <p:nvPr>
            <p:ph sz="half" idx="1"/>
          </p:nvPr>
        </p:nvSpPr>
        <p:spPr>
          <a:xfrm>
            <a:off x="838200" y="560439"/>
            <a:ext cx="5181600" cy="6017342"/>
          </a:xfrm>
        </p:spPr>
        <p:txBody>
          <a:bodyPr>
            <a:normAutofit/>
          </a:bodyPr>
          <a:lstStyle/>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研究了一类新型演化算法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分布评估算法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的计算复杂性。与直接进化种群的经典演化算法不同</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这类算法通过在线调整概率模型来间接地进化种群。在分布评估算法兴起和发展的近二十年来</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绝大部分研究都局限于实验观察。虽然有少量研究者关注种群分布评估算法的收敛性</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但还没有研究者成功地对这类算法的时间复杂度进行过严密的理论研究。本文为分布评估算法的时间复杂度分析提出一种一般性的</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研究思路</a:t>
            </a:r>
            <a:r>
              <a:rPr lang="zh-CN" altLang="en-US" sz="2000" dirty="0">
                <a:latin typeface="华文中宋" panose="02010600040101010101" pitchFamily="2" charset="-122"/>
                <a:ea typeface="华文中宋" panose="02010600040101010101" pitchFamily="2" charset="-122"/>
              </a:rPr>
              <a:t>。</a:t>
            </a:r>
            <a:r>
              <a:rPr lang="zh-CN" altLang="en-US" sz="2000" dirty="0">
                <a:solidFill>
                  <a:srgbClr val="FFFF00"/>
                </a:solidFill>
                <a:latin typeface="华文中宋" panose="02010600040101010101" pitchFamily="2" charset="-122"/>
                <a:ea typeface="华文中宋" panose="02010600040101010101" pitchFamily="2" charset="-122"/>
              </a:rPr>
              <a:t>基于</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该思路</a:t>
            </a:r>
            <a:r>
              <a:rPr lang="en-US" altLang="zh-CN" sz="2000" dirty="0">
                <a:solidFill>
                  <a:srgbClr val="FFFF00"/>
                </a:solidFill>
                <a:latin typeface="华文中宋" panose="02010600040101010101" pitchFamily="2" charset="-122"/>
                <a:ea typeface="华文中宋" panose="02010600040101010101" pitchFamily="2" charset="-122"/>
              </a:rPr>
              <a:t>,</a:t>
            </a:r>
            <a:r>
              <a:rPr lang="zh-CN" altLang="en-US" sz="2000" dirty="0">
                <a:solidFill>
                  <a:srgbClr val="FFFF00"/>
                </a:solidFill>
                <a:latin typeface="华文中宋" panose="02010600040101010101" pitchFamily="2" charset="-122"/>
                <a:ea typeface="华文中宋" panose="02010600040101010101" pitchFamily="2" charset="-122"/>
              </a:rPr>
              <a:t>本文分析了独立边缘分布算法</a:t>
            </a:r>
            <a:r>
              <a:rPr lang="en-US" altLang="zh-CN" sz="2000" dirty="0">
                <a:solidFill>
                  <a:srgbClr val="FFFF00"/>
                </a:solidFill>
                <a:latin typeface="华文中宋" panose="02010600040101010101" pitchFamily="2" charset="-122"/>
                <a:ea typeface="华文中宋" panose="02010600040101010101" pitchFamily="2" charset="-122"/>
              </a:rPr>
              <a:t>(</a:t>
            </a:r>
            <a:r>
              <a:rPr lang="zh-CN" altLang="en-US" sz="2000" dirty="0">
                <a:solidFill>
                  <a:srgbClr val="FFFF00"/>
                </a:solidFill>
                <a:latin typeface="华文中宋" panose="02010600040101010101" pitchFamily="2" charset="-122"/>
                <a:ea typeface="华文中宋" panose="02010600040101010101" pitchFamily="2" charset="-122"/>
              </a:rPr>
              <a:t>分布评估算法的一种实例</a:t>
            </a:r>
            <a:r>
              <a:rPr lang="en-US" altLang="zh-CN" sz="2000" dirty="0">
                <a:solidFill>
                  <a:srgbClr val="FFFF00"/>
                </a:solidFill>
                <a:latin typeface="华文中宋" panose="02010600040101010101" pitchFamily="2" charset="-122"/>
                <a:ea typeface="华文中宋" panose="02010600040101010101" pitchFamily="2" charset="-122"/>
              </a:rPr>
              <a:t>)</a:t>
            </a:r>
            <a:r>
              <a:rPr lang="zh-CN" altLang="en-US" sz="2000" dirty="0">
                <a:solidFill>
                  <a:srgbClr val="FFFF00"/>
                </a:solidFill>
                <a:latin typeface="华文中宋" panose="02010600040101010101" pitchFamily="2" charset="-122"/>
                <a:ea typeface="华文中宋" panose="02010600040101010101" pitchFamily="2" charset="-122"/>
              </a:rPr>
              <a:t>的时间复杂度</a:t>
            </a:r>
            <a:r>
              <a:rPr lang="en-US" altLang="zh-CN" sz="2000" dirty="0">
                <a:solidFill>
                  <a:srgbClr val="FFFF00"/>
                </a:solidFill>
                <a:latin typeface="华文中宋" panose="02010600040101010101" pitchFamily="2" charset="-122"/>
                <a:ea typeface="华文中宋" panose="02010600040101010101" pitchFamily="2" charset="-122"/>
              </a:rPr>
              <a:t>,</a:t>
            </a:r>
            <a:r>
              <a:rPr lang="zh-CN" altLang="en-US" sz="2000" dirty="0">
                <a:solidFill>
                  <a:srgbClr val="FFFF00"/>
                </a:solidFill>
                <a:latin typeface="华文中宋" panose="02010600040101010101" pitchFamily="2" charset="-122"/>
                <a:ea typeface="华文中宋" panose="02010600040101010101" pitchFamily="2" charset="-122"/>
              </a:rPr>
              <a:t>并从理论上验证了对算法的概率模型进行“松弛”的必要性和有效性。</a:t>
            </a:r>
            <a:r>
              <a:rPr lang="zh-CN" altLang="en-US" sz="2000" dirty="0">
                <a:latin typeface="华文中宋" panose="02010600040101010101" pitchFamily="2" charset="-122"/>
                <a:ea typeface="华文中宋" panose="02010600040101010101" pitchFamily="2" charset="-122"/>
              </a:rPr>
              <a:t>在演化计算领域</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这项工作第一次为分布评估算法的计算复杂性分析提出了一般性的研究思路</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并从理论上严密地分析了种群分布评估算法的时间复杂度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为分布评估算法的计算复杂性研究作出了突破性的贡献。</a:t>
            </a:r>
            <a:endParaRPr lang="en-US" altLang="zh-CN" sz="2000" dirty="0">
              <a:latin typeface="华文中宋" panose="02010600040101010101" pitchFamily="2" charset="-122"/>
              <a:ea typeface="华文中宋" panose="02010600040101010101" pitchFamily="2" charset="-122"/>
            </a:endParaRPr>
          </a:p>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节选自陈天石博士学位论文</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演化算法的计算复杂性研究</a:t>
            </a:r>
            <a:r>
              <a:rPr lang="en-US" altLang="zh-CN" sz="2000" dirty="0">
                <a:latin typeface="华文中宋" panose="02010600040101010101" pitchFamily="2" charset="-122"/>
                <a:ea typeface="华文中宋" panose="02010600040101010101" pitchFamily="2" charset="-122"/>
              </a:rPr>
              <a:t>》</a:t>
            </a:r>
            <a:endParaRPr lang="zh-CN" altLang="en-US" sz="2000" dirty="0">
              <a:latin typeface="华文中宋" panose="02010600040101010101" pitchFamily="2" charset="-122"/>
              <a:ea typeface="华文中宋" panose="02010600040101010101" pitchFamily="2" charset="-122"/>
            </a:endParaRPr>
          </a:p>
        </p:txBody>
      </p:sp>
      <p:sp>
        <p:nvSpPr>
          <p:cNvPr id="11" name="内容占位符 10">
            <a:extLst>
              <a:ext uri="{FF2B5EF4-FFF2-40B4-BE49-F238E27FC236}">
                <a16:creationId xmlns:a16="http://schemas.microsoft.com/office/drawing/2014/main" id="{041CC57E-757A-D4D8-4BAC-3ED4F106F4B2}"/>
              </a:ext>
            </a:extLst>
          </p:cNvPr>
          <p:cNvSpPr>
            <a:spLocks noGrp="1"/>
          </p:cNvSpPr>
          <p:nvPr>
            <p:ph sz="half" idx="2"/>
          </p:nvPr>
        </p:nvSpPr>
        <p:spPr>
          <a:xfrm>
            <a:off x="6172199" y="570271"/>
            <a:ext cx="5518355" cy="5606692"/>
          </a:xfrm>
        </p:spPr>
        <p:txBody>
          <a:bodyPr>
            <a:normAutofit/>
          </a:bodyPr>
          <a:lstStyle/>
          <a:p>
            <a:pPr marL="514350" indent="-514350">
              <a:buFont typeface="+mj-lt"/>
              <a:buAutoNum type="arabicPeriod"/>
            </a:pPr>
            <a:r>
              <a:rPr lang="en-US" altLang="zh-CN" dirty="0"/>
              <a:t>【</a:t>
            </a:r>
            <a:r>
              <a:rPr lang="zh-CN" altLang="en-US" dirty="0"/>
              <a:t>总起</a:t>
            </a:r>
            <a:r>
              <a:rPr lang="en-US" altLang="zh-CN" dirty="0"/>
              <a:t>】</a:t>
            </a:r>
            <a:r>
              <a:rPr lang="zh-CN" altLang="en-US" dirty="0"/>
              <a:t>概述本段内容</a:t>
            </a:r>
            <a:endParaRPr lang="en-US" altLang="zh-CN" dirty="0"/>
          </a:p>
          <a:p>
            <a:pPr marL="514350" indent="-514350">
              <a:buFont typeface="+mj-lt"/>
              <a:buAutoNum type="arabicPeriod"/>
            </a:pPr>
            <a:r>
              <a:rPr lang="en-US" altLang="zh-CN" dirty="0"/>
              <a:t>【</a:t>
            </a:r>
            <a:r>
              <a:rPr lang="zh-CN" altLang="en-US" dirty="0"/>
              <a:t>对比</a:t>
            </a:r>
            <a:r>
              <a:rPr lang="en-US" altLang="zh-CN" dirty="0"/>
              <a:t>】</a:t>
            </a:r>
            <a:r>
              <a:rPr lang="zh-CN" altLang="en-US" dirty="0"/>
              <a:t>介绍研究对象</a:t>
            </a:r>
            <a:endParaRPr lang="en-US" altLang="zh-CN" dirty="0"/>
          </a:p>
          <a:p>
            <a:pPr marL="514350" indent="-514350">
              <a:buFont typeface="+mj-lt"/>
              <a:buAutoNum type="arabicPeriod"/>
            </a:pPr>
            <a:r>
              <a:rPr lang="en-US" altLang="zh-CN" dirty="0"/>
              <a:t>【</a:t>
            </a:r>
            <a:r>
              <a:rPr lang="zh-CN" altLang="en-US" dirty="0"/>
              <a:t>并列</a:t>
            </a:r>
            <a:r>
              <a:rPr lang="en-US" altLang="zh-CN" dirty="0"/>
              <a:t>】</a:t>
            </a:r>
            <a:r>
              <a:rPr lang="zh-CN" altLang="en-US" dirty="0"/>
              <a:t>介绍研究背景</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引出研究问题</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研究诀窍</a:t>
            </a:r>
            <a:endParaRPr lang="en-US" altLang="zh-CN" dirty="0"/>
          </a:p>
          <a:p>
            <a:pPr marL="514350" indent="-514350">
              <a:buFont typeface="+mj-lt"/>
              <a:buAutoNum type="arabicPeriod"/>
            </a:pPr>
            <a:r>
              <a:rPr lang="en-US" altLang="zh-CN" dirty="0"/>
              <a:t>【</a:t>
            </a:r>
            <a:r>
              <a:rPr lang="zh-CN" altLang="en-US" dirty="0"/>
              <a:t>递进</a:t>
            </a:r>
            <a:r>
              <a:rPr lang="en-US" altLang="zh-CN" dirty="0"/>
              <a:t>】</a:t>
            </a:r>
            <a:r>
              <a:rPr lang="zh-CN" altLang="en-US" dirty="0"/>
              <a:t>研究内容</a:t>
            </a:r>
            <a:endParaRPr lang="en-US" altLang="zh-CN" dirty="0"/>
          </a:p>
          <a:p>
            <a:pPr lvl="1"/>
            <a:r>
              <a:rPr lang="zh-CN" altLang="en-US" dirty="0"/>
              <a:t>承接线索：研究思路→该思路</a:t>
            </a:r>
            <a:endParaRPr lang="en-US" altLang="zh-CN" dirty="0"/>
          </a:p>
        </p:txBody>
      </p:sp>
    </p:spTree>
    <p:extLst>
      <p:ext uri="{BB962C8B-B14F-4D97-AF65-F5344CB8AC3E}">
        <p14:creationId xmlns:p14="http://schemas.microsoft.com/office/powerpoint/2010/main" val="14605266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E64681-B6C0-2825-0E92-70A24401A095}"/>
              </a:ext>
            </a:extLst>
          </p:cNvPr>
          <p:cNvSpPr>
            <a:spLocks noGrp="1"/>
          </p:cNvSpPr>
          <p:nvPr>
            <p:ph sz="half" idx="1"/>
          </p:nvPr>
        </p:nvSpPr>
        <p:spPr>
          <a:xfrm>
            <a:off x="838200" y="560439"/>
            <a:ext cx="5181600" cy="6017342"/>
          </a:xfrm>
        </p:spPr>
        <p:txBody>
          <a:bodyPr>
            <a:normAutofit/>
          </a:bodyPr>
          <a:lstStyle/>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研究了一类新型演化算法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分布评估算法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的计算复杂性。与直接进化种群的经典演化算法不同</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这类算法通过在线调整概率模型来间接地进化种群。在分布评估算法兴起和发展的近二十年来</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绝大部分研究都局限于实验观察。虽然有少量研究者关注种群分布评估算法的收敛性</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但还没有研究者成功地对这类算法的时间复杂度进行过严密的理论研究。本文为分布评估算法的时间复杂度分析提出一种一般性的研究思路。基于该思路</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本文分析了独立边缘分布算法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分布评估算法的一种实例</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的时间复杂度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并从理论上验证了对算法的概率模型进行“松弛”的必要性和有效性。</a:t>
            </a:r>
            <a:r>
              <a:rPr lang="zh-CN" altLang="en-US" sz="2000" dirty="0">
                <a:solidFill>
                  <a:srgbClr val="FFFF00"/>
                </a:solidFill>
                <a:latin typeface="华文中宋" panose="02010600040101010101" pitchFamily="2" charset="-122"/>
                <a:ea typeface="华文中宋" panose="02010600040101010101" pitchFamily="2" charset="-122"/>
              </a:rPr>
              <a:t>在演化计算领域</a:t>
            </a:r>
            <a:r>
              <a:rPr lang="en-US" altLang="zh-CN" sz="2000" dirty="0">
                <a:solidFill>
                  <a:srgbClr val="FFFF00"/>
                </a:solidFill>
                <a:latin typeface="华文中宋" panose="02010600040101010101" pitchFamily="2" charset="-122"/>
                <a:ea typeface="华文中宋" panose="02010600040101010101" pitchFamily="2" charset="-122"/>
              </a:rPr>
              <a:t>,</a:t>
            </a:r>
            <a:r>
              <a:rPr lang="zh-CN" altLang="en-US" sz="2000" dirty="0">
                <a:solidFill>
                  <a:srgbClr val="FFFF00"/>
                </a:solidFill>
                <a:latin typeface="华文中宋" panose="02010600040101010101" pitchFamily="2" charset="-122"/>
                <a:ea typeface="华文中宋" panose="02010600040101010101" pitchFamily="2" charset="-122"/>
              </a:rPr>
              <a:t>这项工作第一次为分布评估算法的计算复杂性分析提出了一般性的研究思路</a:t>
            </a:r>
            <a:r>
              <a:rPr lang="en-US" altLang="zh-CN" sz="2000" dirty="0">
                <a:solidFill>
                  <a:srgbClr val="FFFF00"/>
                </a:solidFill>
                <a:latin typeface="华文中宋" panose="02010600040101010101" pitchFamily="2" charset="-122"/>
                <a:ea typeface="华文中宋" panose="02010600040101010101" pitchFamily="2" charset="-122"/>
              </a:rPr>
              <a:t>,</a:t>
            </a:r>
            <a:r>
              <a:rPr lang="zh-CN" altLang="en-US" sz="2000" dirty="0">
                <a:solidFill>
                  <a:srgbClr val="FFFF00"/>
                </a:solidFill>
                <a:latin typeface="华文中宋" panose="02010600040101010101" pitchFamily="2" charset="-122"/>
                <a:ea typeface="华文中宋" panose="02010600040101010101" pitchFamily="2" charset="-122"/>
              </a:rPr>
              <a:t>并从理论上严密地分析了种群分布评估算法的时间复杂度</a:t>
            </a:r>
            <a:r>
              <a:rPr lang="en-US" altLang="zh-CN" sz="2000" dirty="0">
                <a:solidFill>
                  <a:srgbClr val="FFFF00"/>
                </a:solidFill>
                <a:latin typeface="华文中宋" panose="02010600040101010101" pitchFamily="2" charset="-122"/>
                <a:ea typeface="华文中宋" panose="02010600040101010101" pitchFamily="2" charset="-122"/>
              </a:rPr>
              <a:t>,</a:t>
            </a:r>
            <a:r>
              <a:rPr lang="zh-CN" altLang="en-US" sz="2000" dirty="0">
                <a:solidFill>
                  <a:srgbClr val="FFFF00"/>
                </a:solidFill>
                <a:latin typeface="华文中宋" panose="02010600040101010101" pitchFamily="2" charset="-122"/>
                <a:ea typeface="华文中宋" panose="02010600040101010101" pitchFamily="2" charset="-122"/>
              </a:rPr>
              <a:t>为分布评估算法的计算复杂性研究作出了突破性的贡献。</a:t>
            </a:r>
            <a:endParaRPr lang="en-US" altLang="zh-CN" sz="2000" dirty="0">
              <a:solidFill>
                <a:srgbClr val="FFFF00"/>
              </a:solidFill>
              <a:latin typeface="华文中宋" panose="02010600040101010101" pitchFamily="2" charset="-122"/>
              <a:ea typeface="华文中宋" panose="02010600040101010101" pitchFamily="2" charset="-122"/>
            </a:endParaRPr>
          </a:p>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节选自陈天石博士学位论文</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演化算法的计算复杂性研究</a:t>
            </a:r>
            <a:r>
              <a:rPr lang="en-US" altLang="zh-CN" sz="2000" dirty="0">
                <a:latin typeface="华文中宋" panose="02010600040101010101" pitchFamily="2" charset="-122"/>
                <a:ea typeface="华文中宋" panose="02010600040101010101" pitchFamily="2" charset="-122"/>
              </a:rPr>
              <a:t>》</a:t>
            </a:r>
            <a:endParaRPr lang="zh-CN" altLang="en-US" sz="2000" dirty="0">
              <a:latin typeface="华文中宋" panose="02010600040101010101" pitchFamily="2" charset="-122"/>
              <a:ea typeface="华文中宋" panose="02010600040101010101" pitchFamily="2" charset="-122"/>
            </a:endParaRPr>
          </a:p>
        </p:txBody>
      </p:sp>
      <p:sp>
        <p:nvSpPr>
          <p:cNvPr id="11" name="内容占位符 10">
            <a:extLst>
              <a:ext uri="{FF2B5EF4-FFF2-40B4-BE49-F238E27FC236}">
                <a16:creationId xmlns:a16="http://schemas.microsoft.com/office/drawing/2014/main" id="{041CC57E-757A-D4D8-4BAC-3ED4F106F4B2}"/>
              </a:ext>
            </a:extLst>
          </p:cNvPr>
          <p:cNvSpPr>
            <a:spLocks noGrp="1"/>
          </p:cNvSpPr>
          <p:nvPr>
            <p:ph sz="half" idx="2"/>
          </p:nvPr>
        </p:nvSpPr>
        <p:spPr>
          <a:xfrm>
            <a:off x="6172199" y="570271"/>
            <a:ext cx="5518355" cy="5606692"/>
          </a:xfrm>
        </p:spPr>
        <p:txBody>
          <a:bodyPr>
            <a:normAutofit/>
          </a:bodyPr>
          <a:lstStyle/>
          <a:p>
            <a:pPr marL="514350" indent="-514350">
              <a:buFont typeface="+mj-lt"/>
              <a:buAutoNum type="arabicPeriod"/>
            </a:pPr>
            <a:r>
              <a:rPr lang="en-US" altLang="zh-CN" dirty="0"/>
              <a:t>【</a:t>
            </a:r>
            <a:r>
              <a:rPr lang="zh-CN" altLang="en-US" dirty="0"/>
              <a:t>总起</a:t>
            </a:r>
            <a:r>
              <a:rPr lang="en-US" altLang="zh-CN" dirty="0"/>
              <a:t>】</a:t>
            </a:r>
            <a:r>
              <a:rPr lang="zh-CN" altLang="en-US" dirty="0"/>
              <a:t>概述本段内容</a:t>
            </a:r>
            <a:endParaRPr lang="en-US" altLang="zh-CN" dirty="0"/>
          </a:p>
          <a:p>
            <a:pPr marL="514350" indent="-514350">
              <a:buFont typeface="+mj-lt"/>
              <a:buAutoNum type="arabicPeriod"/>
            </a:pPr>
            <a:r>
              <a:rPr lang="en-US" altLang="zh-CN" dirty="0"/>
              <a:t>【</a:t>
            </a:r>
            <a:r>
              <a:rPr lang="zh-CN" altLang="en-US" dirty="0"/>
              <a:t>对比</a:t>
            </a:r>
            <a:r>
              <a:rPr lang="en-US" altLang="zh-CN" dirty="0"/>
              <a:t>】</a:t>
            </a:r>
            <a:r>
              <a:rPr lang="zh-CN" altLang="en-US" dirty="0"/>
              <a:t>介绍研究对象</a:t>
            </a:r>
            <a:endParaRPr lang="en-US" altLang="zh-CN" dirty="0"/>
          </a:p>
          <a:p>
            <a:pPr marL="514350" indent="-514350">
              <a:buFont typeface="+mj-lt"/>
              <a:buAutoNum type="arabicPeriod"/>
            </a:pPr>
            <a:r>
              <a:rPr lang="en-US" altLang="zh-CN" dirty="0"/>
              <a:t>【</a:t>
            </a:r>
            <a:r>
              <a:rPr lang="zh-CN" altLang="en-US" dirty="0"/>
              <a:t>并列</a:t>
            </a:r>
            <a:r>
              <a:rPr lang="en-US" altLang="zh-CN" dirty="0"/>
              <a:t>】</a:t>
            </a:r>
            <a:r>
              <a:rPr lang="zh-CN" altLang="en-US" dirty="0"/>
              <a:t>介绍研究背景</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引出研究问题</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研究诀窍</a:t>
            </a:r>
            <a:endParaRPr lang="en-US" altLang="zh-CN" dirty="0"/>
          </a:p>
          <a:p>
            <a:pPr marL="514350" indent="-514350">
              <a:buFont typeface="+mj-lt"/>
              <a:buAutoNum type="arabicPeriod"/>
            </a:pPr>
            <a:r>
              <a:rPr lang="en-US" altLang="zh-CN" dirty="0"/>
              <a:t>【</a:t>
            </a:r>
            <a:r>
              <a:rPr lang="zh-CN" altLang="en-US" dirty="0"/>
              <a:t>递进</a:t>
            </a:r>
            <a:r>
              <a:rPr lang="en-US" altLang="zh-CN" dirty="0"/>
              <a:t>】</a:t>
            </a:r>
            <a:r>
              <a:rPr lang="zh-CN" altLang="en-US" dirty="0"/>
              <a:t>研究内容</a:t>
            </a:r>
            <a:endParaRPr lang="en-US" altLang="zh-CN" dirty="0"/>
          </a:p>
          <a:p>
            <a:pPr marL="514350" indent="-514350">
              <a:buFont typeface="+mj-lt"/>
              <a:buAutoNum type="arabicPeriod"/>
            </a:pPr>
            <a:r>
              <a:rPr lang="en-US" altLang="zh-CN" dirty="0"/>
              <a:t>【</a:t>
            </a:r>
            <a:r>
              <a:rPr lang="zh-CN" altLang="en-US" dirty="0"/>
              <a:t>总合</a:t>
            </a:r>
            <a:r>
              <a:rPr lang="en-US" altLang="zh-CN" dirty="0"/>
              <a:t>】</a:t>
            </a:r>
            <a:r>
              <a:rPr lang="zh-CN" altLang="en-US" dirty="0"/>
              <a:t>产生的效果</a:t>
            </a:r>
            <a:endParaRPr lang="en-US" altLang="zh-CN" dirty="0"/>
          </a:p>
        </p:txBody>
      </p:sp>
    </p:spTree>
    <p:extLst>
      <p:ext uri="{BB962C8B-B14F-4D97-AF65-F5344CB8AC3E}">
        <p14:creationId xmlns:p14="http://schemas.microsoft.com/office/powerpoint/2010/main" val="760743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5D6D7C-51F5-4655-3B13-684C6E02D471}"/>
              </a:ext>
            </a:extLst>
          </p:cNvPr>
          <p:cNvSpPr>
            <a:spLocks noGrp="1"/>
          </p:cNvSpPr>
          <p:nvPr>
            <p:ph type="title"/>
          </p:nvPr>
        </p:nvSpPr>
        <p:spPr/>
        <p:txBody>
          <a:bodyPr/>
          <a:lstStyle/>
          <a:p>
            <a:r>
              <a:rPr lang="zh-CN" altLang="en-US" sz="4400" dirty="0"/>
              <a:t>我：</a:t>
            </a:r>
            <a:r>
              <a:rPr lang="zh-CN" altLang="en-US" dirty="0"/>
              <a:t>“意识论”</a:t>
            </a:r>
          </a:p>
        </p:txBody>
      </p:sp>
      <p:sp>
        <p:nvSpPr>
          <p:cNvPr id="3" name="内容占位符 2">
            <a:extLst>
              <a:ext uri="{FF2B5EF4-FFF2-40B4-BE49-F238E27FC236}">
                <a16:creationId xmlns:a16="http://schemas.microsoft.com/office/drawing/2014/main" id="{7DEB2397-2611-5B7A-C8CE-9AD45CEA133E}"/>
              </a:ext>
            </a:extLst>
          </p:cNvPr>
          <p:cNvSpPr>
            <a:spLocks noGrp="1"/>
          </p:cNvSpPr>
          <p:nvPr>
            <p:ph idx="1"/>
          </p:nvPr>
        </p:nvSpPr>
        <p:spPr>
          <a:xfrm>
            <a:off x="3225338" y="1825625"/>
            <a:ext cx="8128462" cy="4351338"/>
          </a:xfrm>
        </p:spPr>
        <p:txBody>
          <a:bodyPr/>
          <a:lstStyle/>
          <a:p>
            <a:r>
              <a:rPr lang="zh-CN" altLang="en-US" b="1" dirty="0"/>
              <a:t>意识</a:t>
            </a:r>
            <a:r>
              <a:rPr lang="en-US" altLang="zh-CN" b="1" dirty="0"/>
              <a:t>(consciousness)</a:t>
            </a:r>
            <a:r>
              <a:rPr lang="zh-CN" altLang="en-US" b="1" dirty="0"/>
              <a:t>：</a:t>
            </a:r>
            <a:r>
              <a:rPr lang="zh-CN" altLang="en-US" dirty="0"/>
              <a:t>指人对外界和自身的觉察与关注程度。</a:t>
            </a:r>
            <a:endParaRPr lang="en-US" altLang="zh-CN" dirty="0"/>
          </a:p>
        </p:txBody>
      </p:sp>
      <p:pic>
        <p:nvPicPr>
          <p:cNvPr id="4" name="图片 3">
            <a:extLst>
              <a:ext uri="{FF2B5EF4-FFF2-40B4-BE49-F238E27FC236}">
                <a16:creationId xmlns:a16="http://schemas.microsoft.com/office/drawing/2014/main" id="{3FCF3CD5-E2C1-600A-E417-3B48D008D92C}"/>
              </a:ext>
            </a:extLst>
          </p:cNvPr>
          <p:cNvPicPr>
            <a:picLocks noChangeAspect="1"/>
          </p:cNvPicPr>
          <p:nvPr/>
        </p:nvPicPr>
        <p:blipFill rotWithShape="1">
          <a:blip r:embed="rId2"/>
          <a:srcRect l="7035" r="8557" b="43809"/>
          <a:stretch/>
        </p:blipFill>
        <p:spPr>
          <a:xfrm>
            <a:off x="1056691" y="1992171"/>
            <a:ext cx="1592037" cy="16603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内容占位符 2">
            <a:extLst>
              <a:ext uri="{FF2B5EF4-FFF2-40B4-BE49-F238E27FC236}">
                <a16:creationId xmlns:a16="http://schemas.microsoft.com/office/drawing/2014/main" id="{5E69E7E6-6AAF-225A-D4B0-C4487579D3B7}"/>
              </a:ext>
            </a:extLst>
          </p:cNvPr>
          <p:cNvSpPr txBox="1">
            <a:spLocks/>
          </p:cNvSpPr>
          <p:nvPr/>
        </p:nvSpPr>
        <p:spPr>
          <a:xfrm>
            <a:off x="1056692" y="3932070"/>
            <a:ext cx="1592037" cy="545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dirty="0"/>
              <a:t>自己</a:t>
            </a:r>
          </a:p>
        </p:txBody>
      </p:sp>
    </p:spTree>
    <p:extLst>
      <p:ext uri="{BB962C8B-B14F-4D97-AF65-F5344CB8AC3E}">
        <p14:creationId xmlns:p14="http://schemas.microsoft.com/office/powerpoint/2010/main" val="12570125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E64681-B6C0-2825-0E92-70A24401A095}"/>
              </a:ext>
            </a:extLst>
          </p:cNvPr>
          <p:cNvSpPr>
            <a:spLocks noGrp="1"/>
          </p:cNvSpPr>
          <p:nvPr>
            <p:ph sz="half" idx="1"/>
          </p:nvPr>
        </p:nvSpPr>
        <p:spPr>
          <a:xfrm>
            <a:off x="838200" y="560439"/>
            <a:ext cx="5181600" cy="6017342"/>
          </a:xfrm>
        </p:spPr>
        <p:txBody>
          <a:bodyPr>
            <a:normAutofit/>
          </a:bodyPr>
          <a:lstStyle/>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研究了一类新型演化算法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分布评估算法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的计算复杂性。与直接进化种群的经典演化算法不同</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这类算法通过在线调整</a:t>
            </a:r>
            <a:r>
              <a:rPr lang="zh-CN" altLang="en-US" sz="2000" dirty="0">
                <a:solidFill>
                  <a:srgbClr val="92D050"/>
                </a:solidFill>
                <a:latin typeface="华文中宋" panose="02010600040101010101" pitchFamily="2" charset="-122"/>
                <a:ea typeface="华文中宋" panose="02010600040101010101" pitchFamily="2" charset="-122"/>
              </a:rPr>
              <a:t>概率模型</a:t>
            </a:r>
            <a:r>
              <a:rPr lang="zh-CN" altLang="en-US" sz="2000" dirty="0">
                <a:latin typeface="华文中宋" panose="02010600040101010101" pitchFamily="2" charset="-122"/>
                <a:ea typeface="华文中宋" panose="02010600040101010101" pitchFamily="2" charset="-122"/>
              </a:rPr>
              <a:t>来间接地进化种群。在分布评估算法兴起和发展的近二十年来</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绝大部分研究都局限于实验观察。虽然有少量研究者关注种群分布评估算法的收敛性</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但还没有研究者成功地对这类算法的时间复杂度进行过严密的理论研究。本文为分布评估算法的时间复杂度分析提出</a:t>
            </a:r>
            <a:r>
              <a:rPr lang="zh-CN" altLang="en-US" sz="2000" dirty="0">
                <a:solidFill>
                  <a:srgbClr val="FFC000"/>
                </a:solidFill>
                <a:latin typeface="华文中宋" panose="02010600040101010101" pitchFamily="2" charset="-122"/>
                <a:ea typeface="华文中宋" panose="02010600040101010101" pitchFamily="2" charset="-122"/>
              </a:rPr>
              <a:t>一种一般性的研究思路</a:t>
            </a:r>
            <a:r>
              <a:rPr lang="zh-CN" altLang="en-US" sz="2000" dirty="0">
                <a:latin typeface="华文中宋" panose="02010600040101010101" pitchFamily="2" charset="-122"/>
                <a:ea typeface="华文中宋" panose="02010600040101010101" pitchFamily="2" charset="-122"/>
              </a:rPr>
              <a:t>。基于该思路</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本文分析了独立边缘分布算法</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分布评估算法的一种实例</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的时间复杂度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并从理论上验证了对算法的</a:t>
            </a:r>
            <a:r>
              <a:rPr lang="zh-CN" altLang="en-US" sz="2000" dirty="0">
                <a:solidFill>
                  <a:srgbClr val="92D050"/>
                </a:solidFill>
                <a:latin typeface="华文中宋" panose="02010600040101010101" pitchFamily="2" charset="-122"/>
                <a:ea typeface="华文中宋" panose="02010600040101010101" pitchFamily="2" charset="-122"/>
              </a:rPr>
              <a:t>概率模型</a:t>
            </a:r>
            <a:r>
              <a:rPr lang="zh-CN" altLang="en-US" sz="2000" dirty="0">
                <a:latin typeface="华文中宋" panose="02010600040101010101" pitchFamily="2" charset="-122"/>
                <a:ea typeface="华文中宋" panose="02010600040101010101" pitchFamily="2" charset="-122"/>
              </a:rPr>
              <a:t>进行“</a:t>
            </a:r>
            <a:r>
              <a:rPr lang="zh-CN" altLang="en-US" sz="2000" dirty="0">
                <a:solidFill>
                  <a:srgbClr val="92D050"/>
                </a:solidFill>
                <a:latin typeface="华文中宋" panose="02010600040101010101" pitchFamily="2" charset="-122"/>
                <a:ea typeface="华文中宋" panose="02010600040101010101" pitchFamily="2" charset="-122"/>
              </a:rPr>
              <a:t>松弛</a:t>
            </a:r>
            <a:r>
              <a:rPr lang="zh-CN" altLang="en-US" sz="2000" dirty="0">
                <a:latin typeface="华文中宋" panose="02010600040101010101" pitchFamily="2" charset="-122"/>
                <a:ea typeface="华文中宋" panose="02010600040101010101" pitchFamily="2" charset="-122"/>
              </a:rPr>
              <a:t>”的必要性和有效性。在演化计算领域</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这项工作第一次为分布评估算法的计算复杂性分析提出了一般性的研究思路</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并从理论上严密地分析了种群分布评估算法的时间复杂度</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为分布评估算法的计算复杂性研究作出了</a:t>
            </a:r>
            <a:r>
              <a:rPr lang="zh-CN" altLang="en-US" sz="2000" dirty="0">
                <a:solidFill>
                  <a:srgbClr val="FF0000"/>
                </a:solidFill>
                <a:latin typeface="华文中宋" panose="02010600040101010101" pitchFamily="2" charset="-122"/>
                <a:ea typeface="华文中宋" panose="02010600040101010101" pitchFamily="2" charset="-122"/>
              </a:rPr>
              <a:t>突破性的贡献</a:t>
            </a:r>
            <a:r>
              <a:rPr lang="zh-CN" altLang="en-US" sz="2000" dirty="0">
                <a:latin typeface="华文中宋" panose="02010600040101010101" pitchFamily="2" charset="-122"/>
                <a:ea typeface="华文中宋" panose="02010600040101010101" pitchFamily="2" charset="-122"/>
              </a:rPr>
              <a:t>。</a:t>
            </a:r>
            <a:endParaRPr lang="en-US" altLang="zh-CN" sz="2000" dirty="0">
              <a:latin typeface="华文中宋" panose="02010600040101010101" pitchFamily="2" charset="-122"/>
              <a:ea typeface="华文中宋" panose="02010600040101010101" pitchFamily="2" charset="-122"/>
            </a:endParaRPr>
          </a:p>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节选自陈天石博士学位论文</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演化算法的计算复杂性研究</a:t>
            </a:r>
            <a:r>
              <a:rPr lang="en-US" altLang="zh-CN" sz="2000" dirty="0">
                <a:latin typeface="华文中宋" panose="02010600040101010101" pitchFamily="2" charset="-122"/>
                <a:ea typeface="华文中宋" panose="02010600040101010101" pitchFamily="2" charset="-122"/>
              </a:rPr>
              <a:t>》</a:t>
            </a:r>
            <a:endParaRPr lang="zh-CN" altLang="en-US" sz="2000" dirty="0">
              <a:latin typeface="华文中宋" panose="02010600040101010101" pitchFamily="2" charset="-122"/>
              <a:ea typeface="华文中宋" panose="02010600040101010101" pitchFamily="2" charset="-122"/>
            </a:endParaRPr>
          </a:p>
        </p:txBody>
      </p:sp>
      <p:sp>
        <p:nvSpPr>
          <p:cNvPr id="11" name="内容占位符 10">
            <a:extLst>
              <a:ext uri="{FF2B5EF4-FFF2-40B4-BE49-F238E27FC236}">
                <a16:creationId xmlns:a16="http://schemas.microsoft.com/office/drawing/2014/main" id="{041CC57E-757A-D4D8-4BAC-3ED4F106F4B2}"/>
              </a:ext>
            </a:extLst>
          </p:cNvPr>
          <p:cNvSpPr>
            <a:spLocks noGrp="1"/>
          </p:cNvSpPr>
          <p:nvPr>
            <p:ph sz="half" idx="2"/>
          </p:nvPr>
        </p:nvSpPr>
        <p:spPr>
          <a:xfrm>
            <a:off x="6172199" y="570271"/>
            <a:ext cx="5518355" cy="5606692"/>
          </a:xfrm>
        </p:spPr>
        <p:txBody>
          <a:bodyPr>
            <a:normAutofit/>
          </a:bodyPr>
          <a:lstStyle/>
          <a:p>
            <a:pPr marL="514350" indent="-514350">
              <a:buFont typeface="+mj-lt"/>
              <a:buAutoNum type="arabicPeriod"/>
            </a:pPr>
            <a:r>
              <a:rPr lang="en-US" altLang="zh-CN" dirty="0"/>
              <a:t>【</a:t>
            </a:r>
            <a:r>
              <a:rPr lang="zh-CN" altLang="en-US" dirty="0"/>
              <a:t>总起</a:t>
            </a:r>
            <a:r>
              <a:rPr lang="en-US" altLang="zh-CN" dirty="0"/>
              <a:t>】</a:t>
            </a:r>
            <a:r>
              <a:rPr lang="zh-CN" altLang="en-US" dirty="0"/>
              <a:t>概述本段内容</a:t>
            </a:r>
            <a:endParaRPr lang="en-US" altLang="zh-CN" dirty="0"/>
          </a:p>
          <a:p>
            <a:pPr marL="514350" indent="-514350">
              <a:buFont typeface="+mj-lt"/>
              <a:buAutoNum type="arabicPeriod"/>
            </a:pPr>
            <a:r>
              <a:rPr lang="en-US" altLang="zh-CN" dirty="0"/>
              <a:t>【</a:t>
            </a:r>
            <a:r>
              <a:rPr lang="zh-CN" altLang="en-US" dirty="0"/>
              <a:t>对比</a:t>
            </a:r>
            <a:r>
              <a:rPr lang="en-US" altLang="zh-CN" dirty="0"/>
              <a:t>】</a:t>
            </a:r>
            <a:r>
              <a:rPr lang="zh-CN" altLang="en-US" dirty="0"/>
              <a:t>介绍研究对象</a:t>
            </a:r>
            <a:endParaRPr lang="en-US" altLang="zh-CN" dirty="0"/>
          </a:p>
          <a:p>
            <a:pPr marL="514350" indent="-514350">
              <a:buFont typeface="+mj-lt"/>
              <a:buAutoNum type="arabicPeriod"/>
            </a:pPr>
            <a:r>
              <a:rPr lang="en-US" altLang="zh-CN" dirty="0"/>
              <a:t>【</a:t>
            </a:r>
            <a:r>
              <a:rPr lang="zh-CN" altLang="en-US" dirty="0"/>
              <a:t>并列</a:t>
            </a:r>
            <a:r>
              <a:rPr lang="en-US" altLang="zh-CN" dirty="0"/>
              <a:t>】</a:t>
            </a:r>
            <a:r>
              <a:rPr lang="zh-CN" altLang="en-US" dirty="0"/>
              <a:t>介绍研究背景</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引出研究问题</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研究诀窍</a:t>
            </a:r>
            <a:endParaRPr lang="en-US" altLang="zh-CN" dirty="0"/>
          </a:p>
          <a:p>
            <a:pPr marL="514350" indent="-514350">
              <a:buFont typeface="+mj-lt"/>
              <a:buAutoNum type="arabicPeriod"/>
            </a:pPr>
            <a:r>
              <a:rPr lang="en-US" altLang="zh-CN" dirty="0"/>
              <a:t>【</a:t>
            </a:r>
            <a:r>
              <a:rPr lang="zh-CN" altLang="en-US" dirty="0"/>
              <a:t>递进</a:t>
            </a:r>
            <a:r>
              <a:rPr lang="en-US" altLang="zh-CN" dirty="0"/>
              <a:t>】</a:t>
            </a:r>
            <a:r>
              <a:rPr lang="zh-CN" altLang="en-US" dirty="0"/>
              <a:t>研究内容</a:t>
            </a:r>
            <a:endParaRPr lang="en-US" altLang="zh-CN" dirty="0"/>
          </a:p>
          <a:p>
            <a:pPr marL="514350" indent="-514350">
              <a:buFont typeface="+mj-lt"/>
              <a:buAutoNum type="arabicPeriod"/>
            </a:pPr>
            <a:r>
              <a:rPr lang="en-US" altLang="zh-CN" dirty="0"/>
              <a:t>【</a:t>
            </a:r>
            <a:r>
              <a:rPr lang="zh-CN" altLang="en-US" dirty="0"/>
              <a:t>总合</a:t>
            </a:r>
            <a:r>
              <a:rPr lang="en-US" altLang="zh-CN" dirty="0"/>
              <a:t>】</a:t>
            </a:r>
            <a:r>
              <a:rPr lang="zh-CN" altLang="en-US" dirty="0"/>
              <a:t>产生的效果</a:t>
            </a:r>
            <a:endParaRPr lang="en-US" altLang="zh-CN" dirty="0"/>
          </a:p>
        </p:txBody>
      </p:sp>
      <p:sp>
        <p:nvSpPr>
          <p:cNvPr id="2" name="内容占位符 10">
            <a:extLst>
              <a:ext uri="{FF2B5EF4-FFF2-40B4-BE49-F238E27FC236}">
                <a16:creationId xmlns:a16="http://schemas.microsoft.com/office/drawing/2014/main" id="{87C43892-463A-FE94-F63E-42D233FD5849}"/>
              </a:ext>
            </a:extLst>
          </p:cNvPr>
          <p:cNvSpPr txBox="1">
            <a:spLocks/>
          </p:cNvSpPr>
          <p:nvPr/>
        </p:nvSpPr>
        <p:spPr>
          <a:xfrm>
            <a:off x="6172199" y="4473676"/>
            <a:ext cx="5518355" cy="17009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zh-CN" altLang="en-US" dirty="0">
                <a:solidFill>
                  <a:srgbClr val="92D050"/>
                </a:solidFill>
              </a:rPr>
              <a:t>仍有未阐明的概念</a:t>
            </a:r>
            <a:endParaRPr lang="en-US" altLang="zh-CN" dirty="0">
              <a:solidFill>
                <a:srgbClr val="92D050"/>
              </a:solidFill>
            </a:endParaRPr>
          </a:p>
          <a:p>
            <a:pPr marL="514350" indent="-514350">
              <a:buFont typeface="+mj-lt"/>
              <a:buAutoNum type="arabicPeriod"/>
            </a:pPr>
            <a:r>
              <a:rPr lang="zh-CN" altLang="en-US" dirty="0">
                <a:solidFill>
                  <a:srgbClr val="FFC000"/>
                </a:solidFill>
              </a:rPr>
              <a:t>没有摆明诀窍，也没有命名</a:t>
            </a:r>
            <a:endParaRPr lang="en-US" altLang="zh-CN" dirty="0">
              <a:solidFill>
                <a:srgbClr val="FFC000"/>
              </a:solidFill>
            </a:endParaRPr>
          </a:p>
          <a:p>
            <a:pPr marL="514350" indent="-514350">
              <a:buFont typeface="+mj-lt"/>
              <a:buAutoNum type="arabicPeriod"/>
            </a:pPr>
            <a:r>
              <a:rPr lang="zh-CN" altLang="en-US" dirty="0">
                <a:solidFill>
                  <a:srgbClr val="FF0000"/>
                </a:solidFill>
              </a:rPr>
              <a:t>出现了自我评价</a:t>
            </a:r>
            <a:endParaRPr lang="en-US" altLang="zh-CN" dirty="0">
              <a:solidFill>
                <a:srgbClr val="FF0000"/>
              </a:solidFill>
            </a:endParaRPr>
          </a:p>
        </p:txBody>
      </p:sp>
    </p:spTree>
    <p:extLst>
      <p:ext uri="{BB962C8B-B14F-4D97-AF65-F5344CB8AC3E}">
        <p14:creationId xmlns:p14="http://schemas.microsoft.com/office/powerpoint/2010/main" val="19882762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E64681-B6C0-2825-0E92-70A24401A095}"/>
              </a:ext>
            </a:extLst>
          </p:cNvPr>
          <p:cNvSpPr>
            <a:spLocks noGrp="1"/>
          </p:cNvSpPr>
          <p:nvPr>
            <p:ph sz="half" idx="1"/>
          </p:nvPr>
        </p:nvSpPr>
        <p:spPr>
          <a:xfrm>
            <a:off x="838200" y="560439"/>
            <a:ext cx="5181600" cy="6017342"/>
          </a:xfrm>
        </p:spPr>
        <p:txBody>
          <a:bodyPr>
            <a:normAutofit/>
          </a:bodyPr>
          <a:lstStyle/>
          <a:p>
            <a:pPr marL="0" indent="0">
              <a:buNone/>
            </a:pPr>
            <a:endParaRPr lang="zh-CN" altLang="en-US" sz="2000" dirty="0">
              <a:latin typeface="华文中宋" panose="02010600040101010101" pitchFamily="2" charset="-122"/>
              <a:ea typeface="华文中宋" panose="02010600040101010101" pitchFamily="2" charset="-122"/>
            </a:endParaRPr>
          </a:p>
        </p:txBody>
      </p:sp>
      <p:sp>
        <p:nvSpPr>
          <p:cNvPr id="11" name="内容占位符 10">
            <a:extLst>
              <a:ext uri="{FF2B5EF4-FFF2-40B4-BE49-F238E27FC236}">
                <a16:creationId xmlns:a16="http://schemas.microsoft.com/office/drawing/2014/main" id="{041CC57E-757A-D4D8-4BAC-3ED4F106F4B2}"/>
              </a:ext>
            </a:extLst>
          </p:cNvPr>
          <p:cNvSpPr>
            <a:spLocks noGrp="1"/>
          </p:cNvSpPr>
          <p:nvPr>
            <p:ph sz="half" idx="2"/>
          </p:nvPr>
        </p:nvSpPr>
        <p:spPr>
          <a:xfrm>
            <a:off x="6172199" y="570271"/>
            <a:ext cx="5754330" cy="5606692"/>
          </a:xfrm>
        </p:spPr>
        <p:txBody>
          <a:bodyPr>
            <a:normAutofit/>
          </a:bodyPr>
          <a:lstStyle/>
          <a:p>
            <a:pPr marL="514350" indent="-514350">
              <a:buFont typeface="+mj-lt"/>
              <a:buAutoNum type="arabicPeriod"/>
            </a:pPr>
            <a:r>
              <a:rPr lang="en-US" altLang="zh-CN" dirty="0"/>
              <a:t>【</a:t>
            </a:r>
            <a:r>
              <a:rPr lang="zh-CN" altLang="en-US" dirty="0"/>
              <a:t>总起</a:t>
            </a:r>
            <a:r>
              <a:rPr lang="en-US" altLang="zh-CN" dirty="0"/>
              <a:t>】</a:t>
            </a:r>
            <a:r>
              <a:rPr lang="zh-CN" altLang="en-US" dirty="0"/>
              <a:t>概述本段内容</a:t>
            </a:r>
            <a:endParaRPr lang="en-US" altLang="zh-CN" dirty="0"/>
          </a:p>
          <a:p>
            <a:pPr marL="514350" indent="-514350">
              <a:buFont typeface="+mj-lt"/>
              <a:buAutoNum type="arabicPeriod"/>
            </a:pPr>
            <a:r>
              <a:rPr lang="en-US" altLang="zh-CN" dirty="0"/>
              <a:t>【</a:t>
            </a:r>
            <a:r>
              <a:rPr lang="zh-CN" altLang="en-US" dirty="0"/>
              <a:t>对比</a:t>
            </a:r>
            <a:r>
              <a:rPr lang="en-US" altLang="zh-CN" dirty="0"/>
              <a:t>】</a:t>
            </a:r>
            <a:r>
              <a:rPr lang="zh-CN" altLang="en-US" dirty="0"/>
              <a:t>介绍研究对象</a:t>
            </a:r>
            <a:endParaRPr lang="en-US" altLang="zh-CN" dirty="0"/>
          </a:p>
          <a:p>
            <a:pPr marL="514350" indent="-514350">
              <a:buFont typeface="+mj-lt"/>
              <a:buAutoNum type="arabicPeriod"/>
            </a:pPr>
            <a:r>
              <a:rPr lang="en-US" altLang="zh-CN" dirty="0"/>
              <a:t>【</a:t>
            </a:r>
            <a:r>
              <a:rPr lang="zh-CN" altLang="en-US" dirty="0"/>
              <a:t>并列</a:t>
            </a:r>
            <a:r>
              <a:rPr lang="en-US" altLang="zh-CN" dirty="0"/>
              <a:t>】</a:t>
            </a:r>
            <a:r>
              <a:rPr lang="zh-CN" altLang="en-US" dirty="0"/>
              <a:t>介绍研究背景</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引出研究问题</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研究诀窍</a:t>
            </a:r>
            <a:endParaRPr lang="en-US" altLang="zh-CN" dirty="0"/>
          </a:p>
          <a:p>
            <a:pPr marL="514350" indent="-514350">
              <a:buFont typeface="+mj-lt"/>
              <a:buAutoNum type="arabicPeriod"/>
            </a:pPr>
            <a:r>
              <a:rPr lang="en-US" altLang="zh-CN" dirty="0"/>
              <a:t>【</a:t>
            </a:r>
            <a:r>
              <a:rPr lang="zh-CN" altLang="en-US" dirty="0"/>
              <a:t>递进</a:t>
            </a:r>
            <a:r>
              <a:rPr lang="en-US" altLang="zh-CN" dirty="0"/>
              <a:t>】</a:t>
            </a:r>
            <a:r>
              <a:rPr lang="zh-CN" altLang="en-US" dirty="0"/>
              <a:t>研究内容</a:t>
            </a:r>
            <a:endParaRPr lang="en-US" altLang="zh-CN" dirty="0"/>
          </a:p>
          <a:p>
            <a:pPr marL="514350" indent="-514350">
              <a:buFont typeface="+mj-lt"/>
              <a:buAutoNum type="arabicPeriod"/>
            </a:pPr>
            <a:r>
              <a:rPr lang="en-US" altLang="zh-CN" dirty="0"/>
              <a:t>【</a:t>
            </a:r>
            <a:r>
              <a:rPr lang="zh-CN" altLang="en-US" dirty="0"/>
              <a:t>总合</a:t>
            </a:r>
            <a:r>
              <a:rPr lang="en-US" altLang="zh-CN" dirty="0"/>
              <a:t>】</a:t>
            </a:r>
            <a:r>
              <a:rPr lang="zh-CN" altLang="en-US" dirty="0"/>
              <a:t>产生的效果</a:t>
            </a:r>
            <a:endParaRPr lang="en-US" altLang="zh-CN" dirty="0"/>
          </a:p>
        </p:txBody>
      </p:sp>
    </p:spTree>
    <p:extLst>
      <p:ext uri="{BB962C8B-B14F-4D97-AF65-F5344CB8AC3E}">
        <p14:creationId xmlns:p14="http://schemas.microsoft.com/office/powerpoint/2010/main" val="11393657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E64681-B6C0-2825-0E92-70A24401A095}"/>
              </a:ext>
            </a:extLst>
          </p:cNvPr>
          <p:cNvSpPr>
            <a:spLocks noGrp="1"/>
          </p:cNvSpPr>
          <p:nvPr>
            <p:ph sz="half" idx="1"/>
          </p:nvPr>
        </p:nvSpPr>
        <p:spPr>
          <a:xfrm>
            <a:off x="838200" y="560439"/>
            <a:ext cx="5181600" cy="6017342"/>
          </a:xfrm>
        </p:spPr>
        <p:txBody>
          <a:bodyPr>
            <a:normAutofit/>
          </a:bodyPr>
          <a:lstStyle/>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介绍了学位论文写作的技巧和方法论。</a:t>
            </a:r>
          </a:p>
        </p:txBody>
      </p:sp>
      <p:sp>
        <p:nvSpPr>
          <p:cNvPr id="11" name="内容占位符 10">
            <a:extLst>
              <a:ext uri="{FF2B5EF4-FFF2-40B4-BE49-F238E27FC236}">
                <a16:creationId xmlns:a16="http://schemas.microsoft.com/office/drawing/2014/main" id="{041CC57E-757A-D4D8-4BAC-3ED4F106F4B2}"/>
              </a:ext>
            </a:extLst>
          </p:cNvPr>
          <p:cNvSpPr>
            <a:spLocks noGrp="1"/>
          </p:cNvSpPr>
          <p:nvPr>
            <p:ph sz="half" idx="2"/>
          </p:nvPr>
        </p:nvSpPr>
        <p:spPr>
          <a:xfrm>
            <a:off x="6172199" y="570271"/>
            <a:ext cx="5754330" cy="5606692"/>
          </a:xfrm>
        </p:spPr>
        <p:txBody>
          <a:bodyPr>
            <a:normAutofit/>
          </a:bodyPr>
          <a:lstStyle/>
          <a:p>
            <a:pPr marL="514350" indent="-514350">
              <a:buFont typeface="+mj-lt"/>
              <a:buAutoNum type="arabicPeriod"/>
            </a:pPr>
            <a:r>
              <a:rPr lang="en-US" altLang="zh-CN" dirty="0"/>
              <a:t>【</a:t>
            </a:r>
            <a:r>
              <a:rPr lang="zh-CN" altLang="en-US" dirty="0"/>
              <a:t>总起</a:t>
            </a:r>
            <a:r>
              <a:rPr lang="en-US" altLang="zh-CN" dirty="0"/>
              <a:t>】</a:t>
            </a:r>
            <a:r>
              <a:rPr lang="zh-CN" altLang="en-US" dirty="0"/>
              <a:t>概述本段内容</a:t>
            </a:r>
            <a:endParaRPr lang="en-US" altLang="zh-CN" dirty="0"/>
          </a:p>
          <a:p>
            <a:pPr marL="514350" indent="-514350">
              <a:buFont typeface="+mj-lt"/>
              <a:buAutoNum type="arabicPeriod"/>
            </a:pPr>
            <a:r>
              <a:rPr lang="en-US" altLang="zh-CN" dirty="0"/>
              <a:t>【</a:t>
            </a:r>
            <a:r>
              <a:rPr lang="zh-CN" altLang="en-US" dirty="0"/>
              <a:t>对比</a:t>
            </a:r>
            <a:r>
              <a:rPr lang="en-US" altLang="zh-CN" dirty="0"/>
              <a:t>】</a:t>
            </a:r>
            <a:r>
              <a:rPr lang="zh-CN" altLang="en-US" dirty="0"/>
              <a:t>介绍研究对象</a:t>
            </a:r>
            <a:endParaRPr lang="en-US" altLang="zh-CN" dirty="0"/>
          </a:p>
          <a:p>
            <a:pPr marL="514350" indent="-514350">
              <a:buFont typeface="+mj-lt"/>
              <a:buAutoNum type="arabicPeriod"/>
            </a:pPr>
            <a:r>
              <a:rPr lang="en-US" altLang="zh-CN" dirty="0"/>
              <a:t>【</a:t>
            </a:r>
            <a:r>
              <a:rPr lang="zh-CN" altLang="en-US" dirty="0"/>
              <a:t>并列</a:t>
            </a:r>
            <a:r>
              <a:rPr lang="en-US" altLang="zh-CN" dirty="0"/>
              <a:t>】</a:t>
            </a:r>
            <a:r>
              <a:rPr lang="zh-CN" altLang="en-US" dirty="0"/>
              <a:t>介绍研究背景</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引出研究问题</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研究诀窍</a:t>
            </a:r>
            <a:endParaRPr lang="en-US" altLang="zh-CN" dirty="0"/>
          </a:p>
          <a:p>
            <a:pPr marL="514350" indent="-514350">
              <a:buFont typeface="+mj-lt"/>
              <a:buAutoNum type="arabicPeriod"/>
            </a:pPr>
            <a:r>
              <a:rPr lang="en-US" altLang="zh-CN" dirty="0"/>
              <a:t>【</a:t>
            </a:r>
            <a:r>
              <a:rPr lang="zh-CN" altLang="en-US" dirty="0"/>
              <a:t>递进</a:t>
            </a:r>
            <a:r>
              <a:rPr lang="en-US" altLang="zh-CN" dirty="0"/>
              <a:t>】</a:t>
            </a:r>
            <a:r>
              <a:rPr lang="zh-CN" altLang="en-US" dirty="0"/>
              <a:t>研究内容</a:t>
            </a:r>
            <a:endParaRPr lang="en-US" altLang="zh-CN" dirty="0"/>
          </a:p>
          <a:p>
            <a:pPr marL="514350" indent="-514350">
              <a:buFont typeface="+mj-lt"/>
              <a:buAutoNum type="arabicPeriod"/>
            </a:pPr>
            <a:r>
              <a:rPr lang="en-US" altLang="zh-CN" dirty="0"/>
              <a:t>【</a:t>
            </a:r>
            <a:r>
              <a:rPr lang="zh-CN" altLang="en-US" dirty="0"/>
              <a:t>总合</a:t>
            </a:r>
            <a:r>
              <a:rPr lang="en-US" altLang="zh-CN" dirty="0"/>
              <a:t>】</a:t>
            </a:r>
            <a:r>
              <a:rPr lang="zh-CN" altLang="en-US" dirty="0"/>
              <a:t>产生的效果</a:t>
            </a:r>
            <a:endParaRPr lang="en-US" altLang="zh-CN" dirty="0"/>
          </a:p>
        </p:txBody>
      </p:sp>
    </p:spTree>
    <p:extLst>
      <p:ext uri="{BB962C8B-B14F-4D97-AF65-F5344CB8AC3E}">
        <p14:creationId xmlns:p14="http://schemas.microsoft.com/office/powerpoint/2010/main" val="19474448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E64681-B6C0-2825-0E92-70A24401A095}"/>
              </a:ext>
            </a:extLst>
          </p:cNvPr>
          <p:cNvSpPr>
            <a:spLocks noGrp="1"/>
          </p:cNvSpPr>
          <p:nvPr>
            <p:ph sz="half" idx="1"/>
          </p:nvPr>
        </p:nvSpPr>
        <p:spPr>
          <a:xfrm>
            <a:off x="838200" y="560439"/>
            <a:ext cx="5181600" cy="6017342"/>
          </a:xfrm>
        </p:spPr>
        <p:txBody>
          <a:bodyPr>
            <a:normAutofit/>
          </a:bodyPr>
          <a:lstStyle/>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介绍了</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学位论文</a:t>
            </a:r>
            <a:r>
              <a:rPr lang="zh-CN" altLang="en-US" sz="2000" dirty="0">
                <a:latin typeface="华文中宋" panose="02010600040101010101" pitchFamily="2" charset="-122"/>
                <a:ea typeface="华文中宋" panose="02010600040101010101" pitchFamily="2" charset="-122"/>
              </a:rPr>
              <a:t>写作的技巧和方法论。</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与</a:t>
            </a:r>
            <a:r>
              <a:rPr lang="zh-CN" altLang="en-US" sz="2000" dirty="0">
                <a:latin typeface="华文中宋" panose="02010600040101010101" pitchFamily="2" charset="-122"/>
                <a:ea typeface="华文中宋" panose="02010600040101010101" pitchFamily="2" charset="-122"/>
              </a:rPr>
              <a:t>强调内容详实的</a:t>
            </a:r>
            <a:r>
              <a:rPr lang="zh-CN" altLang="en-US" sz="2000" dirty="0">
                <a:solidFill>
                  <a:srgbClr val="00B050"/>
                </a:solidFill>
                <a:latin typeface="华文中宋" panose="02010600040101010101" pitchFamily="2" charset="-122"/>
                <a:ea typeface="华文中宋" panose="02010600040101010101" pitchFamily="2" charset="-122"/>
              </a:rPr>
              <a:t>技术报告</a:t>
            </a:r>
            <a:r>
              <a:rPr lang="zh-CN" altLang="en-US" sz="2000" dirty="0">
                <a:latin typeface="华文中宋" panose="02010600040101010101" pitchFamily="2" charset="-122"/>
                <a:ea typeface="华文中宋" panose="02010600040101010101" pitchFamily="2" charset="-122"/>
              </a:rPr>
              <a:t>不同，</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学位论文</a:t>
            </a:r>
            <a:r>
              <a:rPr lang="zh-CN" altLang="en-US" sz="2000" dirty="0">
                <a:latin typeface="华文中宋" panose="02010600040101010101" pitchFamily="2" charset="-122"/>
                <a:ea typeface="华文中宋" panose="02010600040101010101" pitchFamily="2" charset="-122"/>
              </a:rPr>
              <a:t>更加注重学术思想的抽象和凝练，对写作能力有着更高的要求。</a:t>
            </a:r>
          </a:p>
        </p:txBody>
      </p:sp>
      <p:sp>
        <p:nvSpPr>
          <p:cNvPr id="11" name="内容占位符 10">
            <a:extLst>
              <a:ext uri="{FF2B5EF4-FFF2-40B4-BE49-F238E27FC236}">
                <a16:creationId xmlns:a16="http://schemas.microsoft.com/office/drawing/2014/main" id="{041CC57E-757A-D4D8-4BAC-3ED4F106F4B2}"/>
              </a:ext>
            </a:extLst>
          </p:cNvPr>
          <p:cNvSpPr>
            <a:spLocks noGrp="1"/>
          </p:cNvSpPr>
          <p:nvPr>
            <p:ph sz="half" idx="2"/>
          </p:nvPr>
        </p:nvSpPr>
        <p:spPr>
          <a:xfrm>
            <a:off x="6172199" y="570271"/>
            <a:ext cx="5754330" cy="5606692"/>
          </a:xfrm>
        </p:spPr>
        <p:txBody>
          <a:bodyPr>
            <a:normAutofit/>
          </a:bodyPr>
          <a:lstStyle/>
          <a:p>
            <a:pPr marL="514350" indent="-514350">
              <a:buFont typeface="+mj-lt"/>
              <a:buAutoNum type="arabicPeriod"/>
            </a:pPr>
            <a:r>
              <a:rPr lang="en-US" altLang="zh-CN" dirty="0"/>
              <a:t>【</a:t>
            </a:r>
            <a:r>
              <a:rPr lang="zh-CN" altLang="en-US" dirty="0"/>
              <a:t>总起</a:t>
            </a:r>
            <a:r>
              <a:rPr lang="en-US" altLang="zh-CN" dirty="0"/>
              <a:t>】</a:t>
            </a:r>
            <a:r>
              <a:rPr lang="zh-CN" altLang="en-US" dirty="0"/>
              <a:t>概述本段内容</a:t>
            </a:r>
            <a:endParaRPr lang="en-US" altLang="zh-CN" dirty="0"/>
          </a:p>
          <a:p>
            <a:pPr marL="514350" indent="-514350">
              <a:buFont typeface="+mj-lt"/>
              <a:buAutoNum type="arabicPeriod"/>
            </a:pPr>
            <a:r>
              <a:rPr lang="en-US" altLang="zh-CN" dirty="0"/>
              <a:t>【</a:t>
            </a:r>
            <a:r>
              <a:rPr lang="zh-CN" altLang="en-US" dirty="0"/>
              <a:t>对比</a:t>
            </a:r>
            <a:r>
              <a:rPr lang="en-US" altLang="zh-CN" dirty="0"/>
              <a:t>】</a:t>
            </a:r>
            <a:r>
              <a:rPr lang="zh-CN" altLang="en-US" dirty="0"/>
              <a:t>介绍研究对象</a:t>
            </a:r>
            <a:endParaRPr lang="en-US" altLang="zh-CN" dirty="0"/>
          </a:p>
          <a:p>
            <a:pPr marL="514350" indent="-514350">
              <a:buFont typeface="+mj-lt"/>
              <a:buAutoNum type="arabicPeriod"/>
            </a:pPr>
            <a:r>
              <a:rPr lang="en-US" altLang="zh-CN" dirty="0"/>
              <a:t>【</a:t>
            </a:r>
            <a:r>
              <a:rPr lang="zh-CN" altLang="en-US" dirty="0"/>
              <a:t>并列</a:t>
            </a:r>
            <a:r>
              <a:rPr lang="en-US" altLang="zh-CN" dirty="0"/>
              <a:t>】</a:t>
            </a:r>
            <a:r>
              <a:rPr lang="zh-CN" altLang="en-US" dirty="0"/>
              <a:t>介绍研究背景</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引出研究问题</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研究诀窍</a:t>
            </a:r>
            <a:endParaRPr lang="en-US" altLang="zh-CN" dirty="0"/>
          </a:p>
          <a:p>
            <a:pPr marL="514350" indent="-514350">
              <a:buFont typeface="+mj-lt"/>
              <a:buAutoNum type="arabicPeriod"/>
            </a:pPr>
            <a:r>
              <a:rPr lang="en-US" altLang="zh-CN" dirty="0"/>
              <a:t>【</a:t>
            </a:r>
            <a:r>
              <a:rPr lang="zh-CN" altLang="en-US" dirty="0"/>
              <a:t>递进</a:t>
            </a:r>
            <a:r>
              <a:rPr lang="en-US" altLang="zh-CN" dirty="0"/>
              <a:t>】</a:t>
            </a:r>
            <a:r>
              <a:rPr lang="zh-CN" altLang="en-US" dirty="0"/>
              <a:t>研究内容</a:t>
            </a:r>
            <a:endParaRPr lang="en-US" altLang="zh-CN" dirty="0"/>
          </a:p>
          <a:p>
            <a:pPr marL="514350" indent="-514350">
              <a:buFont typeface="+mj-lt"/>
              <a:buAutoNum type="arabicPeriod"/>
            </a:pPr>
            <a:r>
              <a:rPr lang="en-US" altLang="zh-CN" dirty="0"/>
              <a:t>【</a:t>
            </a:r>
            <a:r>
              <a:rPr lang="zh-CN" altLang="en-US" dirty="0"/>
              <a:t>总合</a:t>
            </a:r>
            <a:r>
              <a:rPr lang="en-US" altLang="zh-CN" dirty="0"/>
              <a:t>】</a:t>
            </a:r>
            <a:r>
              <a:rPr lang="zh-CN" altLang="en-US" dirty="0"/>
              <a:t>产生的效果</a:t>
            </a:r>
            <a:endParaRPr lang="en-US" altLang="zh-CN" dirty="0"/>
          </a:p>
        </p:txBody>
      </p:sp>
    </p:spTree>
    <p:extLst>
      <p:ext uri="{BB962C8B-B14F-4D97-AF65-F5344CB8AC3E}">
        <p14:creationId xmlns:p14="http://schemas.microsoft.com/office/powerpoint/2010/main" val="37674961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E64681-B6C0-2825-0E92-70A24401A095}"/>
              </a:ext>
            </a:extLst>
          </p:cNvPr>
          <p:cNvSpPr>
            <a:spLocks noGrp="1"/>
          </p:cNvSpPr>
          <p:nvPr>
            <p:ph sz="half" idx="1"/>
          </p:nvPr>
        </p:nvSpPr>
        <p:spPr>
          <a:xfrm>
            <a:off x="838200" y="560439"/>
            <a:ext cx="5181600" cy="6017342"/>
          </a:xfrm>
        </p:spPr>
        <p:txBody>
          <a:bodyPr>
            <a:normAutofit/>
          </a:bodyPr>
          <a:lstStyle/>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介绍了学位论文写作的技巧和方法论。与强调内容详实的技术报告不同，学位论文更加注重学术思想的抽象和凝练，对</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写作能力</a:t>
            </a:r>
            <a:r>
              <a:rPr lang="zh-CN" altLang="en-US" sz="2000" dirty="0">
                <a:latin typeface="华文中宋" panose="02010600040101010101" pitchFamily="2" charset="-122"/>
                <a:ea typeface="华文中宋" panose="02010600040101010101" pitchFamily="2" charset="-122"/>
              </a:rPr>
              <a:t>有着更高的要求。当前，针对</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学位论文写作技能</a:t>
            </a:r>
            <a:r>
              <a:rPr lang="zh-CN" altLang="en-US" sz="2000" dirty="0">
                <a:latin typeface="华文中宋" panose="02010600040101010101" pitchFamily="2" charset="-122"/>
                <a:ea typeface="华文中宋" panose="02010600040101010101" pitchFamily="2" charset="-122"/>
              </a:rPr>
              <a:t>的培训还没有在计算所各科研实体内系统性地开展。</a:t>
            </a:r>
          </a:p>
        </p:txBody>
      </p:sp>
      <p:sp>
        <p:nvSpPr>
          <p:cNvPr id="11" name="内容占位符 10">
            <a:extLst>
              <a:ext uri="{FF2B5EF4-FFF2-40B4-BE49-F238E27FC236}">
                <a16:creationId xmlns:a16="http://schemas.microsoft.com/office/drawing/2014/main" id="{041CC57E-757A-D4D8-4BAC-3ED4F106F4B2}"/>
              </a:ext>
            </a:extLst>
          </p:cNvPr>
          <p:cNvSpPr>
            <a:spLocks noGrp="1"/>
          </p:cNvSpPr>
          <p:nvPr>
            <p:ph sz="half" idx="2"/>
          </p:nvPr>
        </p:nvSpPr>
        <p:spPr>
          <a:xfrm>
            <a:off x="6172199" y="570271"/>
            <a:ext cx="5754330" cy="5606692"/>
          </a:xfrm>
        </p:spPr>
        <p:txBody>
          <a:bodyPr>
            <a:normAutofit/>
          </a:bodyPr>
          <a:lstStyle/>
          <a:p>
            <a:pPr marL="514350" indent="-514350">
              <a:buFont typeface="+mj-lt"/>
              <a:buAutoNum type="arabicPeriod"/>
            </a:pPr>
            <a:r>
              <a:rPr lang="en-US" altLang="zh-CN" dirty="0"/>
              <a:t>【</a:t>
            </a:r>
            <a:r>
              <a:rPr lang="zh-CN" altLang="en-US" dirty="0"/>
              <a:t>总起</a:t>
            </a:r>
            <a:r>
              <a:rPr lang="en-US" altLang="zh-CN" dirty="0"/>
              <a:t>】</a:t>
            </a:r>
            <a:r>
              <a:rPr lang="zh-CN" altLang="en-US" dirty="0"/>
              <a:t>概述本段内容</a:t>
            </a:r>
            <a:endParaRPr lang="en-US" altLang="zh-CN" dirty="0"/>
          </a:p>
          <a:p>
            <a:pPr marL="514350" indent="-514350">
              <a:buFont typeface="+mj-lt"/>
              <a:buAutoNum type="arabicPeriod"/>
            </a:pPr>
            <a:r>
              <a:rPr lang="en-US" altLang="zh-CN" dirty="0"/>
              <a:t>【</a:t>
            </a:r>
            <a:r>
              <a:rPr lang="zh-CN" altLang="en-US" dirty="0"/>
              <a:t>对比</a:t>
            </a:r>
            <a:r>
              <a:rPr lang="en-US" altLang="zh-CN" dirty="0"/>
              <a:t>】</a:t>
            </a:r>
            <a:r>
              <a:rPr lang="zh-CN" altLang="en-US" dirty="0"/>
              <a:t>介绍研究对象</a:t>
            </a:r>
            <a:endParaRPr lang="en-US" altLang="zh-CN" dirty="0"/>
          </a:p>
          <a:p>
            <a:pPr marL="514350" indent="-514350">
              <a:buFont typeface="+mj-lt"/>
              <a:buAutoNum type="arabicPeriod"/>
            </a:pPr>
            <a:r>
              <a:rPr lang="en-US" altLang="zh-CN" dirty="0"/>
              <a:t>【</a:t>
            </a:r>
            <a:r>
              <a:rPr lang="zh-CN" altLang="en-US" dirty="0"/>
              <a:t>并列</a:t>
            </a:r>
            <a:r>
              <a:rPr lang="en-US" altLang="zh-CN" dirty="0"/>
              <a:t>】</a:t>
            </a:r>
            <a:r>
              <a:rPr lang="zh-CN" altLang="en-US" dirty="0"/>
              <a:t>介绍研究背景</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引出研究问题</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研究诀窍</a:t>
            </a:r>
            <a:endParaRPr lang="en-US" altLang="zh-CN" dirty="0"/>
          </a:p>
          <a:p>
            <a:pPr marL="514350" indent="-514350">
              <a:buFont typeface="+mj-lt"/>
              <a:buAutoNum type="arabicPeriod"/>
            </a:pPr>
            <a:r>
              <a:rPr lang="en-US" altLang="zh-CN" dirty="0"/>
              <a:t>【</a:t>
            </a:r>
            <a:r>
              <a:rPr lang="zh-CN" altLang="en-US" dirty="0"/>
              <a:t>递进</a:t>
            </a:r>
            <a:r>
              <a:rPr lang="en-US" altLang="zh-CN" dirty="0"/>
              <a:t>】</a:t>
            </a:r>
            <a:r>
              <a:rPr lang="zh-CN" altLang="en-US" dirty="0"/>
              <a:t>研究内容</a:t>
            </a:r>
            <a:endParaRPr lang="en-US" altLang="zh-CN" dirty="0"/>
          </a:p>
          <a:p>
            <a:pPr marL="514350" indent="-514350">
              <a:buFont typeface="+mj-lt"/>
              <a:buAutoNum type="arabicPeriod"/>
            </a:pPr>
            <a:r>
              <a:rPr lang="en-US" altLang="zh-CN" dirty="0"/>
              <a:t>【</a:t>
            </a:r>
            <a:r>
              <a:rPr lang="zh-CN" altLang="en-US" dirty="0"/>
              <a:t>总合</a:t>
            </a:r>
            <a:r>
              <a:rPr lang="en-US" altLang="zh-CN" dirty="0"/>
              <a:t>】</a:t>
            </a:r>
            <a:r>
              <a:rPr lang="zh-CN" altLang="en-US" dirty="0"/>
              <a:t>产生的效果</a:t>
            </a:r>
            <a:endParaRPr lang="en-US" altLang="zh-CN" dirty="0"/>
          </a:p>
        </p:txBody>
      </p:sp>
    </p:spTree>
    <p:extLst>
      <p:ext uri="{BB962C8B-B14F-4D97-AF65-F5344CB8AC3E}">
        <p14:creationId xmlns:p14="http://schemas.microsoft.com/office/powerpoint/2010/main" val="25646023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E64681-B6C0-2825-0E92-70A24401A095}"/>
              </a:ext>
            </a:extLst>
          </p:cNvPr>
          <p:cNvSpPr>
            <a:spLocks noGrp="1"/>
          </p:cNvSpPr>
          <p:nvPr>
            <p:ph sz="half" idx="1"/>
          </p:nvPr>
        </p:nvSpPr>
        <p:spPr>
          <a:xfrm>
            <a:off x="838200" y="560439"/>
            <a:ext cx="5181600" cy="6017342"/>
          </a:xfrm>
        </p:spPr>
        <p:txBody>
          <a:bodyPr>
            <a:normAutofit/>
          </a:bodyPr>
          <a:lstStyle/>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介绍了学位论文写作的技巧和方法论。与强调内容详实的技术报告不同，学位论文更加注重学术思想的抽象和凝练，对写作能力有着更高的要求。当前，针对学位论文写作技能的培训还没有在</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计算所各科研实体</a:t>
            </a:r>
            <a:r>
              <a:rPr lang="zh-CN" altLang="en-US" sz="2000" dirty="0">
                <a:latin typeface="华文中宋" panose="02010600040101010101" pitchFamily="2" charset="-122"/>
                <a:ea typeface="华文中宋" panose="02010600040101010101" pitchFamily="2" charset="-122"/>
              </a:rPr>
              <a:t>内系统性地开展。虽然</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计算所</a:t>
            </a:r>
            <a:r>
              <a:rPr lang="zh-CN" altLang="en-US" sz="2000" dirty="0">
                <a:latin typeface="华文中宋" panose="02010600040101010101" pitchFamily="2" charset="-122"/>
                <a:ea typeface="华文中宋" panose="02010600040101010101" pitchFamily="2" charset="-122"/>
              </a:rPr>
              <a:t>不定期组织科技写作主题讲座，但无法满足本届学生迫在眉睫的毕业需求。</a:t>
            </a:r>
          </a:p>
        </p:txBody>
      </p:sp>
      <p:sp>
        <p:nvSpPr>
          <p:cNvPr id="11" name="内容占位符 10">
            <a:extLst>
              <a:ext uri="{FF2B5EF4-FFF2-40B4-BE49-F238E27FC236}">
                <a16:creationId xmlns:a16="http://schemas.microsoft.com/office/drawing/2014/main" id="{041CC57E-757A-D4D8-4BAC-3ED4F106F4B2}"/>
              </a:ext>
            </a:extLst>
          </p:cNvPr>
          <p:cNvSpPr>
            <a:spLocks noGrp="1"/>
          </p:cNvSpPr>
          <p:nvPr>
            <p:ph sz="half" idx="2"/>
          </p:nvPr>
        </p:nvSpPr>
        <p:spPr>
          <a:xfrm>
            <a:off x="6172199" y="570271"/>
            <a:ext cx="5754330" cy="5606692"/>
          </a:xfrm>
        </p:spPr>
        <p:txBody>
          <a:bodyPr>
            <a:normAutofit/>
          </a:bodyPr>
          <a:lstStyle/>
          <a:p>
            <a:pPr marL="514350" indent="-514350">
              <a:buFont typeface="+mj-lt"/>
              <a:buAutoNum type="arabicPeriod"/>
            </a:pPr>
            <a:r>
              <a:rPr lang="en-US" altLang="zh-CN" dirty="0"/>
              <a:t>【</a:t>
            </a:r>
            <a:r>
              <a:rPr lang="zh-CN" altLang="en-US" dirty="0"/>
              <a:t>总起</a:t>
            </a:r>
            <a:r>
              <a:rPr lang="en-US" altLang="zh-CN" dirty="0"/>
              <a:t>】</a:t>
            </a:r>
            <a:r>
              <a:rPr lang="zh-CN" altLang="en-US" dirty="0"/>
              <a:t>概述本段内容</a:t>
            </a:r>
            <a:endParaRPr lang="en-US" altLang="zh-CN" dirty="0"/>
          </a:p>
          <a:p>
            <a:pPr marL="514350" indent="-514350">
              <a:buFont typeface="+mj-lt"/>
              <a:buAutoNum type="arabicPeriod"/>
            </a:pPr>
            <a:r>
              <a:rPr lang="en-US" altLang="zh-CN" dirty="0"/>
              <a:t>【</a:t>
            </a:r>
            <a:r>
              <a:rPr lang="zh-CN" altLang="en-US" dirty="0"/>
              <a:t>对比</a:t>
            </a:r>
            <a:r>
              <a:rPr lang="en-US" altLang="zh-CN" dirty="0"/>
              <a:t>】</a:t>
            </a:r>
            <a:r>
              <a:rPr lang="zh-CN" altLang="en-US" dirty="0"/>
              <a:t>介绍研究对象</a:t>
            </a:r>
            <a:endParaRPr lang="en-US" altLang="zh-CN" dirty="0"/>
          </a:p>
          <a:p>
            <a:pPr marL="514350" indent="-514350">
              <a:buFont typeface="+mj-lt"/>
              <a:buAutoNum type="arabicPeriod"/>
            </a:pPr>
            <a:r>
              <a:rPr lang="en-US" altLang="zh-CN" dirty="0"/>
              <a:t>【</a:t>
            </a:r>
            <a:r>
              <a:rPr lang="zh-CN" altLang="en-US" dirty="0"/>
              <a:t>并列</a:t>
            </a:r>
            <a:r>
              <a:rPr lang="en-US" altLang="zh-CN" dirty="0"/>
              <a:t>】</a:t>
            </a:r>
            <a:r>
              <a:rPr lang="zh-CN" altLang="en-US" dirty="0"/>
              <a:t>介绍研究背景</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引出研究问题</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研究诀窍</a:t>
            </a:r>
            <a:endParaRPr lang="en-US" altLang="zh-CN" dirty="0"/>
          </a:p>
          <a:p>
            <a:pPr marL="514350" indent="-514350">
              <a:buFont typeface="+mj-lt"/>
              <a:buAutoNum type="arabicPeriod"/>
            </a:pPr>
            <a:r>
              <a:rPr lang="en-US" altLang="zh-CN" dirty="0"/>
              <a:t>【</a:t>
            </a:r>
            <a:r>
              <a:rPr lang="zh-CN" altLang="en-US" dirty="0"/>
              <a:t>递进</a:t>
            </a:r>
            <a:r>
              <a:rPr lang="en-US" altLang="zh-CN" dirty="0"/>
              <a:t>】</a:t>
            </a:r>
            <a:r>
              <a:rPr lang="zh-CN" altLang="en-US" dirty="0"/>
              <a:t>研究内容</a:t>
            </a:r>
            <a:endParaRPr lang="en-US" altLang="zh-CN" dirty="0"/>
          </a:p>
          <a:p>
            <a:pPr marL="514350" indent="-514350">
              <a:buFont typeface="+mj-lt"/>
              <a:buAutoNum type="arabicPeriod"/>
            </a:pPr>
            <a:r>
              <a:rPr lang="en-US" altLang="zh-CN" dirty="0"/>
              <a:t>【</a:t>
            </a:r>
            <a:r>
              <a:rPr lang="zh-CN" altLang="en-US" dirty="0"/>
              <a:t>总合</a:t>
            </a:r>
            <a:r>
              <a:rPr lang="en-US" altLang="zh-CN" dirty="0"/>
              <a:t>】</a:t>
            </a:r>
            <a:r>
              <a:rPr lang="zh-CN" altLang="en-US" dirty="0"/>
              <a:t>产生的效果</a:t>
            </a:r>
            <a:endParaRPr lang="en-US" altLang="zh-CN" dirty="0"/>
          </a:p>
        </p:txBody>
      </p:sp>
    </p:spTree>
    <p:extLst>
      <p:ext uri="{BB962C8B-B14F-4D97-AF65-F5344CB8AC3E}">
        <p14:creationId xmlns:p14="http://schemas.microsoft.com/office/powerpoint/2010/main" val="7982652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E64681-B6C0-2825-0E92-70A24401A095}"/>
              </a:ext>
            </a:extLst>
          </p:cNvPr>
          <p:cNvSpPr>
            <a:spLocks noGrp="1"/>
          </p:cNvSpPr>
          <p:nvPr>
            <p:ph sz="half" idx="1"/>
          </p:nvPr>
        </p:nvSpPr>
        <p:spPr>
          <a:xfrm>
            <a:off x="838200" y="560439"/>
            <a:ext cx="5181600" cy="6017342"/>
          </a:xfrm>
        </p:spPr>
        <p:txBody>
          <a:bodyPr>
            <a:normAutofit/>
          </a:bodyPr>
          <a:lstStyle/>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介绍了学位论文写作的技巧和方法论。与强调内容详实的技术报告不同，学位论文更加注重学术思想的抽象和凝练，对写作能力有着更高的要求。当前，针对学位论文写作技能的培训还没有在计算所各科研实体内系统性地开展。虽然计算所不定期组织科技写作主题讲座，但</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无法满足本届学生迫在眉睫的毕业需求</a:t>
            </a:r>
            <a:r>
              <a:rPr lang="en-US" altLang="zh-CN" sz="2000" dirty="0">
                <a:latin typeface="华文中宋" panose="02010600040101010101" pitchFamily="2" charset="-122"/>
                <a:ea typeface="华文中宋" panose="02010600040101010101" pitchFamily="2" charset="-122"/>
              </a:rPr>
              <a:t>——</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问题在于</a:t>
            </a:r>
            <a:r>
              <a:rPr lang="zh-CN" altLang="en-US" sz="2000" dirty="0">
                <a:latin typeface="华文中宋" panose="02010600040101010101" pitchFamily="2" charset="-122"/>
                <a:ea typeface="华文中宋" panose="02010600040101010101" pitchFamily="2" charset="-122"/>
              </a:rPr>
              <a:t>，能否找到一种方法，让本届学生在</a:t>
            </a:r>
            <a:r>
              <a:rPr lang="en-US" altLang="zh-CN" sz="2000" dirty="0">
                <a:latin typeface="华文中宋" panose="02010600040101010101" pitchFamily="2" charset="-122"/>
                <a:ea typeface="华文中宋" panose="02010600040101010101" pitchFamily="2" charset="-122"/>
              </a:rPr>
              <a:t>28</a:t>
            </a:r>
            <a:r>
              <a:rPr lang="zh-CN" altLang="en-US" sz="2000" dirty="0">
                <a:latin typeface="华文中宋" panose="02010600040101010101" pitchFamily="2" charset="-122"/>
                <a:ea typeface="华文中宋" panose="02010600040101010101" pitchFamily="2" charset="-122"/>
              </a:rPr>
              <a:t>天内完成一篇优秀的学位论文？</a:t>
            </a:r>
          </a:p>
        </p:txBody>
      </p:sp>
      <p:sp>
        <p:nvSpPr>
          <p:cNvPr id="11" name="内容占位符 10">
            <a:extLst>
              <a:ext uri="{FF2B5EF4-FFF2-40B4-BE49-F238E27FC236}">
                <a16:creationId xmlns:a16="http://schemas.microsoft.com/office/drawing/2014/main" id="{041CC57E-757A-D4D8-4BAC-3ED4F106F4B2}"/>
              </a:ext>
            </a:extLst>
          </p:cNvPr>
          <p:cNvSpPr>
            <a:spLocks noGrp="1"/>
          </p:cNvSpPr>
          <p:nvPr>
            <p:ph sz="half" idx="2"/>
          </p:nvPr>
        </p:nvSpPr>
        <p:spPr>
          <a:xfrm>
            <a:off x="6172199" y="570271"/>
            <a:ext cx="5754330" cy="5606692"/>
          </a:xfrm>
        </p:spPr>
        <p:txBody>
          <a:bodyPr>
            <a:normAutofit/>
          </a:bodyPr>
          <a:lstStyle/>
          <a:p>
            <a:pPr marL="514350" indent="-514350">
              <a:buFont typeface="+mj-lt"/>
              <a:buAutoNum type="arabicPeriod"/>
            </a:pPr>
            <a:r>
              <a:rPr lang="en-US" altLang="zh-CN" dirty="0"/>
              <a:t>【</a:t>
            </a:r>
            <a:r>
              <a:rPr lang="zh-CN" altLang="en-US" dirty="0"/>
              <a:t>总起</a:t>
            </a:r>
            <a:r>
              <a:rPr lang="en-US" altLang="zh-CN" dirty="0"/>
              <a:t>】</a:t>
            </a:r>
            <a:r>
              <a:rPr lang="zh-CN" altLang="en-US" dirty="0"/>
              <a:t>概述本段内容</a:t>
            </a:r>
            <a:endParaRPr lang="en-US" altLang="zh-CN" dirty="0"/>
          </a:p>
          <a:p>
            <a:pPr marL="514350" indent="-514350">
              <a:buFont typeface="+mj-lt"/>
              <a:buAutoNum type="arabicPeriod"/>
            </a:pPr>
            <a:r>
              <a:rPr lang="en-US" altLang="zh-CN" dirty="0"/>
              <a:t>【</a:t>
            </a:r>
            <a:r>
              <a:rPr lang="zh-CN" altLang="en-US" dirty="0"/>
              <a:t>对比</a:t>
            </a:r>
            <a:r>
              <a:rPr lang="en-US" altLang="zh-CN" dirty="0"/>
              <a:t>】</a:t>
            </a:r>
            <a:r>
              <a:rPr lang="zh-CN" altLang="en-US" dirty="0"/>
              <a:t>介绍研究对象</a:t>
            </a:r>
            <a:endParaRPr lang="en-US" altLang="zh-CN" dirty="0"/>
          </a:p>
          <a:p>
            <a:pPr marL="514350" indent="-514350">
              <a:buFont typeface="+mj-lt"/>
              <a:buAutoNum type="arabicPeriod"/>
            </a:pPr>
            <a:r>
              <a:rPr lang="en-US" altLang="zh-CN" dirty="0"/>
              <a:t>【</a:t>
            </a:r>
            <a:r>
              <a:rPr lang="zh-CN" altLang="en-US" dirty="0"/>
              <a:t>并列</a:t>
            </a:r>
            <a:r>
              <a:rPr lang="en-US" altLang="zh-CN" dirty="0"/>
              <a:t>】</a:t>
            </a:r>
            <a:r>
              <a:rPr lang="zh-CN" altLang="en-US" dirty="0"/>
              <a:t>介绍研究背景</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引出研究问题</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研究诀窍</a:t>
            </a:r>
            <a:endParaRPr lang="en-US" altLang="zh-CN" dirty="0"/>
          </a:p>
          <a:p>
            <a:pPr marL="514350" indent="-514350">
              <a:buFont typeface="+mj-lt"/>
              <a:buAutoNum type="arabicPeriod"/>
            </a:pPr>
            <a:r>
              <a:rPr lang="en-US" altLang="zh-CN" dirty="0"/>
              <a:t>【</a:t>
            </a:r>
            <a:r>
              <a:rPr lang="zh-CN" altLang="en-US" dirty="0"/>
              <a:t>递进</a:t>
            </a:r>
            <a:r>
              <a:rPr lang="en-US" altLang="zh-CN" dirty="0"/>
              <a:t>】</a:t>
            </a:r>
            <a:r>
              <a:rPr lang="zh-CN" altLang="en-US" dirty="0"/>
              <a:t>研究内容</a:t>
            </a:r>
            <a:endParaRPr lang="en-US" altLang="zh-CN" dirty="0"/>
          </a:p>
          <a:p>
            <a:pPr marL="514350" indent="-514350">
              <a:buFont typeface="+mj-lt"/>
              <a:buAutoNum type="arabicPeriod"/>
            </a:pPr>
            <a:r>
              <a:rPr lang="en-US" altLang="zh-CN" dirty="0"/>
              <a:t>【</a:t>
            </a:r>
            <a:r>
              <a:rPr lang="zh-CN" altLang="en-US" dirty="0"/>
              <a:t>总合</a:t>
            </a:r>
            <a:r>
              <a:rPr lang="en-US" altLang="zh-CN" dirty="0"/>
              <a:t>】</a:t>
            </a:r>
            <a:r>
              <a:rPr lang="zh-CN" altLang="en-US" dirty="0"/>
              <a:t>产生的效果</a:t>
            </a:r>
            <a:endParaRPr lang="en-US" altLang="zh-CN" dirty="0"/>
          </a:p>
        </p:txBody>
      </p:sp>
    </p:spTree>
    <p:extLst>
      <p:ext uri="{BB962C8B-B14F-4D97-AF65-F5344CB8AC3E}">
        <p14:creationId xmlns:p14="http://schemas.microsoft.com/office/powerpoint/2010/main" val="38109927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E64681-B6C0-2825-0E92-70A24401A095}"/>
              </a:ext>
            </a:extLst>
          </p:cNvPr>
          <p:cNvSpPr>
            <a:spLocks noGrp="1"/>
          </p:cNvSpPr>
          <p:nvPr>
            <p:ph sz="half" idx="1"/>
          </p:nvPr>
        </p:nvSpPr>
        <p:spPr>
          <a:xfrm>
            <a:off x="838200" y="560439"/>
            <a:ext cx="5181600" cy="6017342"/>
          </a:xfrm>
        </p:spPr>
        <p:txBody>
          <a:bodyPr>
            <a:normAutofit/>
          </a:bodyPr>
          <a:lstStyle/>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介绍了学位论文写作的技巧和方法论。与强调内容详实的技术报告不同，学位论文更加注重学术思想的抽象和凝练，对写作能力有着更高的要求。当前，针对学位论文写作技能的培训还没有在计算所各科研实体内系统性地开展。虽然计算所不定期组织科技写作主题讲座，但无法满足本届学生迫在眉睫的毕业需求</a:t>
            </a:r>
            <a:r>
              <a:rPr lang="en-US" altLang="zh-CN" sz="2000" dirty="0">
                <a:latin typeface="华文中宋" panose="02010600040101010101" pitchFamily="2" charset="-122"/>
                <a:ea typeface="华文中宋" panose="02010600040101010101" pitchFamily="2" charset="-122"/>
              </a:rPr>
              <a:t>——</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问题</a:t>
            </a:r>
            <a:r>
              <a:rPr lang="zh-CN" altLang="en-US" sz="2000" dirty="0">
                <a:latin typeface="华文中宋" panose="02010600040101010101" pitchFamily="2" charset="-122"/>
                <a:ea typeface="华文中宋" panose="02010600040101010101" pitchFamily="2" charset="-122"/>
              </a:rPr>
              <a:t>在于，能否找到一种方法，让本届学生在</a:t>
            </a:r>
            <a:r>
              <a:rPr lang="en-US" altLang="zh-CN" sz="2000" dirty="0">
                <a:latin typeface="华文中宋" panose="02010600040101010101" pitchFamily="2" charset="-122"/>
                <a:ea typeface="华文中宋" panose="02010600040101010101" pitchFamily="2" charset="-122"/>
              </a:rPr>
              <a:t>28</a:t>
            </a:r>
            <a:r>
              <a:rPr lang="zh-CN" altLang="en-US" sz="2000" dirty="0">
                <a:latin typeface="华文中宋" panose="02010600040101010101" pitchFamily="2" charset="-122"/>
                <a:ea typeface="华文中宋" panose="02010600040101010101" pitchFamily="2" charset="-122"/>
              </a:rPr>
              <a:t>天内完成一篇优秀的学位论文？针对这一</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问题</a:t>
            </a:r>
            <a:r>
              <a:rPr lang="zh-CN" altLang="en-US" sz="2000" dirty="0">
                <a:latin typeface="华文中宋" panose="02010600040101010101" pitchFamily="2" charset="-122"/>
                <a:ea typeface="华文中宋" panose="02010600040101010101" pitchFamily="2" charset="-122"/>
              </a:rPr>
              <a:t>，本报告借鉴艺术培训领域的经验，提出采用临摹法来解决。</a:t>
            </a:r>
          </a:p>
        </p:txBody>
      </p:sp>
      <p:sp>
        <p:nvSpPr>
          <p:cNvPr id="11" name="内容占位符 10">
            <a:extLst>
              <a:ext uri="{FF2B5EF4-FFF2-40B4-BE49-F238E27FC236}">
                <a16:creationId xmlns:a16="http://schemas.microsoft.com/office/drawing/2014/main" id="{041CC57E-757A-D4D8-4BAC-3ED4F106F4B2}"/>
              </a:ext>
            </a:extLst>
          </p:cNvPr>
          <p:cNvSpPr>
            <a:spLocks noGrp="1"/>
          </p:cNvSpPr>
          <p:nvPr>
            <p:ph sz="half" idx="2"/>
          </p:nvPr>
        </p:nvSpPr>
        <p:spPr>
          <a:xfrm>
            <a:off x="6172199" y="570271"/>
            <a:ext cx="5754330" cy="5606692"/>
          </a:xfrm>
        </p:spPr>
        <p:txBody>
          <a:bodyPr>
            <a:normAutofit/>
          </a:bodyPr>
          <a:lstStyle/>
          <a:p>
            <a:pPr marL="514350" indent="-514350">
              <a:buFont typeface="+mj-lt"/>
              <a:buAutoNum type="arabicPeriod"/>
            </a:pPr>
            <a:r>
              <a:rPr lang="en-US" altLang="zh-CN" dirty="0"/>
              <a:t>【</a:t>
            </a:r>
            <a:r>
              <a:rPr lang="zh-CN" altLang="en-US" dirty="0"/>
              <a:t>总起</a:t>
            </a:r>
            <a:r>
              <a:rPr lang="en-US" altLang="zh-CN" dirty="0"/>
              <a:t>】</a:t>
            </a:r>
            <a:r>
              <a:rPr lang="zh-CN" altLang="en-US" dirty="0"/>
              <a:t>概述本段内容</a:t>
            </a:r>
            <a:endParaRPr lang="en-US" altLang="zh-CN" dirty="0"/>
          </a:p>
          <a:p>
            <a:pPr marL="514350" indent="-514350">
              <a:buFont typeface="+mj-lt"/>
              <a:buAutoNum type="arabicPeriod"/>
            </a:pPr>
            <a:r>
              <a:rPr lang="en-US" altLang="zh-CN" dirty="0"/>
              <a:t>【</a:t>
            </a:r>
            <a:r>
              <a:rPr lang="zh-CN" altLang="en-US" dirty="0"/>
              <a:t>对比</a:t>
            </a:r>
            <a:r>
              <a:rPr lang="en-US" altLang="zh-CN" dirty="0"/>
              <a:t>】</a:t>
            </a:r>
            <a:r>
              <a:rPr lang="zh-CN" altLang="en-US" dirty="0"/>
              <a:t>介绍研究对象</a:t>
            </a:r>
            <a:endParaRPr lang="en-US" altLang="zh-CN" dirty="0"/>
          </a:p>
          <a:p>
            <a:pPr marL="514350" indent="-514350">
              <a:buFont typeface="+mj-lt"/>
              <a:buAutoNum type="arabicPeriod"/>
            </a:pPr>
            <a:r>
              <a:rPr lang="en-US" altLang="zh-CN" dirty="0"/>
              <a:t>【</a:t>
            </a:r>
            <a:r>
              <a:rPr lang="zh-CN" altLang="en-US" dirty="0"/>
              <a:t>并列</a:t>
            </a:r>
            <a:r>
              <a:rPr lang="en-US" altLang="zh-CN" dirty="0"/>
              <a:t>】</a:t>
            </a:r>
            <a:r>
              <a:rPr lang="zh-CN" altLang="en-US" dirty="0"/>
              <a:t>介绍研究背景</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引出研究问题</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研究诀窍</a:t>
            </a:r>
            <a:endParaRPr lang="en-US" altLang="zh-CN" dirty="0"/>
          </a:p>
          <a:p>
            <a:pPr marL="514350" indent="-514350">
              <a:buFont typeface="+mj-lt"/>
              <a:buAutoNum type="arabicPeriod"/>
            </a:pPr>
            <a:r>
              <a:rPr lang="en-US" altLang="zh-CN" dirty="0"/>
              <a:t>【</a:t>
            </a:r>
            <a:r>
              <a:rPr lang="zh-CN" altLang="en-US" dirty="0"/>
              <a:t>递进</a:t>
            </a:r>
            <a:r>
              <a:rPr lang="en-US" altLang="zh-CN" dirty="0"/>
              <a:t>】</a:t>
            </a:r>
            <a:r>
              <a:rPr lang="zh-CN" altLang="en-US" dirty="0"/>
              <a:t>研究内容</a:t>
            </a:r>
            <a:endParaRPr lang="en-US" altLang="zh-CN" dirty="0"/>
          </a:p>
          <a:p>
            <a:pPr marL="514350" indent="-514350">
              <a:buFont typeface="+mj-lt"/>
              <a:buAutoNum type="arabicPeriod"/>
            </a:pPr>
            <a:r>
              <a:rPr lang="en-US" altLang="zh-CN" dirty="0"/>
              <a:t>【</a:t>
            </a:r>
            <a:r>
              <a:rPr lang="zh-CN" altLang="en-US" dirty="0"/>
              <a:t>总合</a:t>
            </a:r>
            <a:r>
              <a:rPr lang="en-US" altLang="zh-CN" dirty="0"/>
              <a:t>】</a:t>
            </a:r>
            <a:r>
              <a:rPr lang="zh-CN" altLang="en-US" dirty="0"/>
              <a:t>产生的效果</a:t>
            </a:r>
            <a:endParaRPr lang="en-US" altLang="zh-CN" dirty="0"/>
          </a:p>
        </p:txBody>
      </p:sp>
    </p:spTree>
    <p:extLst>
      <p:ext uri="{BB962C8B-B14F-4D97-AF65-F5344CB8AC3E}">
        <p14:creationId xmlns:p14="http://schemas.microsoft.com/office/powerpoint/2010/main" val="30608048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E64681-B6C0-2825-0E92-70A24401A095}"/>
              </a:ext>
            </a:extLst>
          </p:cNvPr>
          <p:cNvSpPr>
            <a:spLocks noGrp="1"/>
          </p:cNvSpPr>
          <p:nvPr>
            <p:ph sz="half" idx="1"/>
          </p:nvPr>
        </p:nvSpPr>
        <p:spPr>
          <a:xfrm>
            <a:off x="838200" y="560439"/>
            <a:ext cx="5181600" cy="6017342"/>
          </a:xfrm>
        </p:spPr>
        <p:txBody>
          <a:bodyPr>
            <a:normAutofit/>
          </a:bodyPr>
          <a:lstStyle/>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介绍了学位论文写作的技巧和方法论。与强调内容详实的技术报告不同，学位论文更加注重学术思想的抽象和凝练，对写作能力有着更高的要求。当前，针对学位论文写作技能的培训还没有在计算所各科研实体内系统性地开展。虽然计算所不定期组织科技写作主题讲座，但无法满足本届学生迫在眉睫的毕业需求</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问题在于，能否找到一种方法，让本届学生在</a:t>
            </a:r>
            <a:r>
              <a:rPr lang="en-US" altLang="zh-CN" sz="2000" dirty="0">
                <a:latin typeface="华文中宋" panose="02010600040101010101" pitchFamily="2" charset="-122"/>
                <a:ea typeface="华文中宋" panose="02010600040101010101" pitchFamily="2" charset="-122"/>
              </a:rPr>
              <a:t>28</a:t>
            </a:r>
            <a:r>
              <a:rPr lang="zh-CN" altLang="en-US" sz="2000" dirty="0">
                <a:latin typeface="华文中宋" panose="02010600040101010101" pitchFamily="2" charset="-122"/>
                <a:ea typeface="华文中宋" panose="02010600040101010101" pitchFamily="2" charset="-122"/>
              </a:rPr>
              <a:t>天内完成一篇优秀的学位论文？针对这一问题，本报告借鉴艺术培训领域的经验，提出采用</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临摹法</a:t>
            </a:r>
            <a:r>
              <a:rPr lang="zh-CN" altLang="en-US" sz="2000" dirty="0">
                <a:latin typeface="华文中宋" panose="02010600040101010101" pitchFamily="2" charset="-122"/>
                <a:ea typeface="华文中宋" panose="02010600040101010101" pitchFamily="2" charset="-122"/>
              </a:rPr>
              <a:t>来解决。</a:t>
            </a:r>
            <a:r>
              <a:rPr lang="zh-CN" altLang="en-US" sz="2000" dirty="0">
                <a:solidFill>
                  <a:schemeClr val="accent6">
                    <a:lumMod val="60000"/>
                    <a:lumOff val="40000"/>
                  </a:schemeClr>
                </a:solidFill>
                <a:latin typeface="华文中宋" panose="02010600040101010101" pitchFamily="2" charset="-122"/>
                <a:ea typeface="华文中宋" panose="02010600040101010101" pitchFamily="2" charset="-122"/>
              </a:rPr>
              <a:t>临摹法</a:t>
            </a:r>
            <a:r>
              <a:rPr lang="zh-CN" altLang="en-US" sz="2000" dirty="0">
                <a:latin typeface="华文中宋" panose="02010600040101010101" pitchFamily="2" charset="-122"/>
                <a:ea typeface="华文中宋" panose="02010600040101010101" pitchFamily="2" charset="-122"/>
              </a:rPr>
              <a:t>要求学生以数篇过往高质量学位论文为范本，经过结构分析、意图剖析和对原作的批判，快速建立一组基本的写作约束，提高写作能力。</a:t>
            </a:r>
          </a:p>
        </p:txBody>
      </p:sp>
      <p:sp>
        <p:nvSpPr>
          <p:cNvPr id="11" name="内容占位符 10">
            <a:extLst>
              <a:ext uri="{FF2B5EF4-FFF2-40B4-BE49-F238E27FC236}">
                <a16:creationId xmlns:a16="http://schemas.microsoft.com/office/drawing/2014/main" id="{041CC57E-757A-D4D8-4BAC-3ED4F106F4B2}"/>
              </a:ext>
            </a:extLst>
          </p:cNvPr>
          <p:cNvSpPr>
            <a:spLocks noGrp="1"/>
          </p:cNvSpPr>
          <p:nvPr>
            <p:ph sz="half" idx="2"/>
          </p:nvPr>
        </p:nvSpPr>
        <p:spPr>
          <a:xfrm>
            <a:off x="6172199" y="570271"/>
            <a:ext cx="5754330" cy="5606692"/>
          </a:xfrm>
        </p:spPr>
        <p:txBody>
          <a:bodyPr>
            <a:normAutofit/>
          </a:bodyPr>
          <a:lstStyle/>
          <a:p>
            <a:pPr marL="514350" indent="-514350">
              <a:buFont typeface="+mj-lt"/>
              <a:buAutoNum type="arabicPeriod"/>
            </a:pPr>
            <a:r>
              <a:rPr lang="en-US" altLang="zh-CN" dirty="0"/>
              <a:t>【</a:t>
            </a:r>
            <a:r>
              <a:rPr lang="zh-CN" altLang="en-US" dirty="0"/>
              <a:t>总起</a:t>
            </a:r>
            <a:r>
              <a:rPr lang="en-US" altLang="zh-CN" dirty="0"/>
              <a:t>】</a:t>
            </a:r>
            <a:r>
              <a:rPr lang="zh-CN" altLang="en-US" dirty="0"/>
              <a:t>概述本段内容</a:t>
            </a:r>
            <a:endParaRPr lang="en-US" altLang="zh-CN" dirty="0"/>
          </a:p>
          <a:p>
            <a:pPr marL="514350" indent="-514350">
              <a:buFont typeface="+mj-lt"/>
              <a:buAutoNum type="arabicPeriod"/>
            </a:pPr>
            <a:r>
              <a:rPr lang="en-US" altLang="zh-CN" dirty="0"/>
              <a:t>【</a:t>
            </a:r>
            <a:r>
              <a:rPr lang="zh-CN" altLang="en-US" dirty="0"/>
              <a:t>对比</a:t>
            </a:r>
            <a:r>
              <a:rPr lang="en-US" altLang="zh-CN" dirty="0"/>
              <a:t>】</a:t>
            </a:r>
            <a:r>
              <a:rPr lang="zh-CN" altLang="en-US" dirty="0"/>
              <a:t>介绍研究对象</a:t>
            </a:r>
            <a:endParaRPr lang="en-US" altLang="zh-CN" dirty="0"/>
          </a:p>
          <a:p>
            <a:pPr marL="514350" indent="-514350">
              <a:buFont typeface="+mj-lt"/>
              <a:buAutoNum type="arabicPeriod"/>
            </a:pPr>
            <a:r>
              <a:rPr lang="en-US" altLang="zh-CN" dirty="0"/>
              <a:t>【</a:t>
            </a:r>
            <a:r>
              <a:rPr lang="zh-CN" altLang="en-US" dirty="0"/>
              <a:t>并列</a:t>
            </a:r>
            <a:r>
              <a:rPr lang="en-US" altLang="zh-CN" dirty="0"/>
              <a:t>】</a:t>
            </a:r>
            <a:r>
              <a:rPr lang="zh-CN" altLang="en-US" dirty="0"/>
              <a:t>介绍研究背景</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引出研究问题</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研究诀窍</a:t>
            </a:r>
            <a:endParaRPr lang="en-US" altLang="zh-CN" dirty="0"/>
          </a:p>
          <a:p>
            <a:pPr marL="514350" indent="-514350">
              <a:buFont typeface="+mj-lt"/>
              <a:buAutoNum type="arabicPeriod"/>
            </a:pPr>
            <a:r>
              <a:rPr lang="en-US" altLang="zh-CN" dirty="0"/>
              <a:t>【</a:t>
            </a:r>
            <a:r>
              <a:rPr lang="zh-CN" altLang="en-US" dirty="0"/>
              <a:t>递进</a:t>
            </a:r>
            <a:r>
              <a:rPr lang="en-US" altLang="zh-CN" dirty="0"/>
              <a:t>】</a:t>
            </a:r>
            <a:r>
              <a:rPr lang="zh-CN" altLang="en-US" dirty="0"/>
              <a:t>研究内容</a:t>
            </a:r>
            <a:endParaRPr lang="en-US" altLang="zh-CN" dirty="0"/>
          </a:p>
          <a:p>
            <a:pPr marL="514350" indent="-514350">
              <a:buFont typeface="+mj-lt"/>
              <a:buAutoNum type="arabicPeriod"/>
            </a:pPr>
            <a:r>
              <a:rPr lang="en-US" altLang="zh-CN" dirty="0"/>
              <a:t>【</a:t>
            </a:r>
            <a:r>
              <a:rPr lang="zh-CN" altLang="en-US" dirty="0"/>
              <a:t>总合</a:t>
            </a:r>
            <a:r>
              <a:rPr lang="en-US" altLang="zh-CN" dirty="0"/>
              <a:t>】</a:t>
            </a:r>
            <a:r>
              <a:rPr lang="zh-CN" altLang="en-US" dirty="0"/>
              <a:t>产生的效果</a:t>
            </a:r>
            <a:endParaRPr lang="en-US" altLang="zh-CN" dirty="0"/>
          </a:p>
        </p:txBody>
      </p:sp>
    </p:spTree>
    <p:extLst>
      <p:ext uri="{BB962C8B-B14F-4D97-AF65-F5344CB8AC3E}">
        <p14:creationId xmlns:p14="http://schemas.microsoft.com/office/powerpoint/2010/main" val="239941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CE64681-B6C0-2825-0E92-70A24401A095}"/>
              </a:ext>
            </a:extLst>
          </p:cNvPr>
          <p:cNvSpPr>
            <a:spLocks noGrp="1"/>
          </p:cNvSpPr>
          <p:nvPr>
            <p:ph sz="half" idx="1"/>
          </p:nvPr>
        </p:nvSpPr>
        <p:spPr>
          <a:xfrm>
            <a:off x="838200" y="560439"/>
            <a:ext cx="5181600" cy="6017342"/>
          </a:xfrm>
        </p:spPr>
        <p:txBody>
          <a:bodyPr>
            <a:normAutofit/>
          </a:bodyPr>
          <a:lstStyle/>
          <a:p>
            <a:pPr marL="0" indent="0">
              <a:buNone/>
            </a:pPr>
            <a:r>
              <a:rPr lang="en-US" altLang="zh-CN" sz="2000" dirty="0">
                <a:latin typeface="华文中宋" panose="02010600040101010101" pitchFamily="2" charset="-122"/>
                <a:ea typeface="华文中宋" panose="02010600040101010101" pitchFamily="2" charset="-122"/>
              </a:rPr>
              <a:t>	</a:t>
            </a:r>
            <a:r>
              <a:rPr lang="zh-CN" altLang="en-US" sz="2000" dirty="0">
                <a:latin typeface="华文中宋" panose="02010600040101010101" pitchFamily="2" charset="-122"/>
                <a:ea typeface="华文中宋" panose="02010600040101010101" pitchFamily="2" charset="-122"/>
              </a:rPr>
              <a:t>介绍了学位论文写作的技巧和方法论。与强调内容详实的技术报告不同，学位论文更加注重学术思想的抽象和凝练，对写作能力有着更高的要求。当前，针对学位论文写作技能的培训还没有在计算所各科研实体内系统性地开展。虽然计算所不定期组织科技写作主题讲座，但无法满足本届学生迫在眉睫的毕业需求</a:t>
            </a:r>
            <a:r>
              <a:rPr lang="en-US" altLang="zh-CN" sz="2000" dirty="0">
                <a:latin typeface="华文中宋" panose="02010600040101010101" pitchFamily="2" charset="-122"/>
                <a:ea typeface="华文中宋" panose="02010600040101010101" pitchFamily="2" charset="-122"/>
              </a:rPr>
              <a:t>——</a:t>
            </a:r>
            <a:r>
              <a:rPr lang="zh-CN" altLang="en-US" sz="2000" dirty="0">
                <a:latin typeface="华文中宋" panose="02010600040101010101" pitchFamily="2" charset="-122"/>
                <a:ea typeface="华文中宋" panose="02010600040101010101" pitchFamily="2" charset="-122"/>
              </a:rPr>
              <a:t>问题在于，能否找到一种方法，让本届学生在</a:t>
            </a:r>
            <a:r>
              <a:rPr lang="en-US" altLang="zh-CN" sz="2000" dirty="0">
                <a:latin typeface="华文中宋" panose="02010600040101010101" pitchFamily="2" charset="-122"/>
                <a:ea typeface="华文中宋" panose="02010600040101010101" pitchFamily="2" charset="-122"/>
              </a:rPr>
              <a:t>28</a:t>
            </a:r>
            <a:r>
              <a:rPr lang="zh-CN" altLang="en-US" sz="2000" dirty="0">
                <a:latin typeface="华文中宋" panose="02010600040101010101" pitchFamily="2" charset="-122"/>
                <a:ea typeface="华文中宋" panose="02010600040101010101" pitchFamily="2" charset="-122"/>
              </a:rPr>
              <a:t>天内完成一篇优秀的学位论文？针对这一问题，本报告借鉴艺术培训领域的经验，提出采用临摹法来解决。临摹法要求学生以数篇过往高质量学位论文为范本，经过结构分析、意图剖析和对原作的批判，快速建立一组基本的写作约束，提高写作能力。采用临摹法后，未经写作训练的学生当场即可写出结构合理、意图明确的论文片段，提升本届学生提交的学位论文的质量。</a:t>
            </a:r>
          </a:p>
        </p:txBody>
      </p:sp>
      <p:sp>
        <p:nvSpPr>
          <p:cNvPr id="11" name="内容占位符 10">
            <a:extLst>
              <a:ext uri="{FF2B5EF4-FFF2-40B4-BE49-F238E27FC236}">
                <a16:creationId xmlns:a16="http://schemas.microsoft.com/office/drawing/2014/main" id="{041CC57E-757A-D4D8-4BAC-3ED4F106F4B2}"/>
              </a:ext>
            </a:extLst>
          </p:cNvPr>
          <p:cNvSpPr>
            <a:spLocks noGrp="1"/>
          </p:cNvSpPr>
          <p:nvPr>
            <p:ph sz="half" idx="2"/>
          </p:nvPr>
        </p:nvSpPr>
        <p:spPr>
          <a:xfrm>
            <a:off x="6172199" y="570271"/>
            <a:ext cx="5754330" cy="5606692"/>
          </a:xfrm>
        </p:spPr>
        <p:txBody>
          <a:bodyPr>
            <a:normAutofit/>
          </a:bodyPr>
          <a:lstStyle/>
          <a:p>
            <a:pPr marL="514350" indent="-514350">
              <a:buFont typeface="+mj-lt"/>
              <a:buAutoNum type="arabicPeriod"/>
            </a:pPr>
            <a:r>
              <a:rPr lang="en-US" altLang="zh-CN" dirty="0"/>
              <a:t>【</a:t>
            </a:r>
            <a:r>
              <a:rPr lang="zh-CN" altLang="en-US" dirty="0"/>
              <a:t>总起</a:t>
            </a:r>
            <a:r>
              <a:rPr lang="en-US" altLang="zh-CN" dirty="0"/>
              <a:t>】</a:t>
            </a:r>
            <a:r>
              <a:rPr lang="zh-CN" altLang="en-US" dirty="0"/>
              <a:t>概述本段内容</a:t>
            </a:r>
            <a:endParaRPr lang="en-US" altLang="zh-CN" dirty="0"/>
          </a:p>
          <a:p>
            <a:pPr marL="514350" indent="-514350">
              <a:buFont typeface="+mj-lt"/>
              <a:buAutoNum type="arabicPeriod"/>
            </a:pPr>
            <a:r>
              <a:rPr lang="en-US" altLang="zh-CN" dirty="0"/>
              <a:t>【</a:t>
            </a:r>
            <a:r>
              <a:rPr lang="zh-CN" altLang="en-US" dirty="0"/>
              <a:t>对比</a:t>
            </a:r>
            <a:r>
              <a:rPr lang="en-US" altLang="zh-CN" dirty="0"/>
              <a:t>】</a:t>
            </a:r>
            <a:r>
              <a:rPr lang="zh-CN" altLang="en-US" dirty="0"/>
              <a:t>介绍研究对象</a:t>
            </a:r>
            <a:endParaRPr lang="en-US" altLang="zh-CN" dirty="0"/>
          </a:p>
          <a:p>
            <a:pPr marL="514350" indent="-514350">
              <a:buFont typeface="+mj-lt"/>
              <a:buAutoNum type="arabicPeriod"/>
            </a:pPr>
            <a:r>
              <a:rPr lang="en-US" altLang="zh-CN" dirty="0"/>
              <a:t>【</a:t>
            </a:r>
            <a:r>
              <a:rPr lang="zh-CN" altLang="en-US" dirty="0"/>
              <a:t>并列</a:t>
            </a:r>
            <a:r>
              <a:rPr lang="en-US" altLang="zh-CN" dirty="0"/>
              <a:t>】</a:t>
            </a:r>
            <a:r>
              <a:rPr lang="zh-CN" altLang="en-US" dirty="0"/>
              <a:t>介绍研究背景</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引出研究问题</a:t>
            </a:r>
            <a:endParaRPr lang="en-US" altLang="zh-CN" dirty="0"/>
          </a:p>
          <a:p>
            <a:pPr marL="514350" indent="-514350">
              <a:buFont typeface="+mj-lt"/>
              <a:buAutoNum type="arabicPeriod"/>
            </a:pPr>
            <a:r>
              <a:rPr lang="en-US" altLang="zh-CN" dirty="0"/>
              <a:t>【</a:t>
            </a:r>
            <a:r>
              <a:rPr lang="zh-CN" altLang="en-US" dirty="0"/>
              <a:t>转折</a:t>
            </a:r>
            <a:r>
              <a:rPr lang="en-US" altLang="zh-CN" dirty="0"/>
              <a:t>】</a:t>
            </a:r>
            <a:r>
              <a:rPr lang="zh-CN" altLang="en-US" dirty="0"/>
              <a:t>研究诀窍</a:t>
            </a:r>
            <a:endParaRPr lang="en-US" altLang="zh-CN" dirty="0"/>
          </a:p>
          <a:p>
            <a:pPr marL="514350" indent="-514350">
              <a:buFont typeface="+mj-lt"/>
              <a:buAutoNum type="arabicPeriod"/>
            </a:pPr>
            <a:r>
              <a:rPr lang="en-US" altLang="zh-CN" dirty="0"/>
              <a:t>【</a:t>
            </a:r>
            <a:r>
              <a:rPr lang="zh-CN" altLang="en-US" dirty="0"/>
              <a:t>递进</a:t>
            </a:r>
            <a:r>
              <a:rPr lang="en-US" altLang="zh-CN" dirty="0"/>
              <a:t>】</a:t>
            </a:r>
            <a:r>
              <a:rPr lang="zh-CN" altLang="en-US" dirty="0"/>
              <a:t>研究内容</a:t>
            </a:r>
            <a:endParaRPr lang="en-US" altLang="zh-CN" dirty="0"/>
          </a:p>
          <a:p>
            <a:pPr marL="514350" indent="-514350">
              <a:buFont typeface="+mj-lt"/>
              <a:buAutoNum type="arabicPeriod"/>
            </a:pPr>
            <a:r>
              <a:rPr lang="en-US" altLang="zh-CN" dirty="0"/>
              <a:t>【</a:t>
            </a:r>
            <a:r>
              <a:rPr lang="zh-CN" altLang="en-US" dirty="0"/>
              <a:t>总合</a:t>
            </a:r>
            <a:r>
              <a:rPr lang="en-US" altLang="zh-CN" dirty="0"/>
              <a:t>】</a:t>
            </a:r>
            <a:r>
              <a:rPr lang="zh-CN" altLang="en-US" dirty="0"/>
              <a:t>产生的效果</a:t>
            </a:r>
            <a:endParaRPr lang="en-US" altLang="zh-CN" dirty="0"/>
          </a:p>
        </p:txBody>
      </p:sp>
    </p:spTree>
    <p:extLst>
      <p:ext uri="{BB962C8B-B14F-4D97-AF65-F5344CB8AC3E}">
        <p14:creationId xmlns:p14="http://schemas.microsoft.com/office/powerpoint/2010/main" val="666011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FA51D-3308-8FF5-58C0-AE7E56D9A70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3B11B37-AE0E-0707-1614-ED55B7B1F811}"/>
              </a:ext>
            </a:extLst>
          </p:cNvPr>
          <p:cNvSpPr>
            <a:spLocks noGrp="1"/>
          </p:cNvSpPr>
          <p:nvPr>
            <p:ph type="title"/>
          </p:nvPr>
        </p:nvSpPr>
        <p:spPr/>
        <p:txBody>
          <a:bodyPr/>
          <a:lstStyle/>
          <a:p>
            <a:r>
              <a:rPr lang="zh-CN" altLang="en-US" sz="4400" dirty="0"/>
              <a:t>我：</a:t>
            </a:r>
            <a:r>
              <a:rPr lang="zh-CN" altLang="en-US" dirty="0"/>
              <a:t>“意识论”</a:t>
            </a:r>
          </a:p>
        </p:txBody>
      </p:sp>
      <p:sp>
        <p:nvSpPr>
          <p:cNvPr id="3" name="内容占位符 2">
            <a:extLst>
              <a:ext uri="{FF2B5EF4-FFF2-40B4-BE49-F238E27FC236}">
                <a16:creationId xmlns:a16="http://schemas.microsoft.com/office/drawing/2014/main" id="{F172B984-EA79-9C85-DA05-5E77EA332648}"/>
              </a:ext>
            </a:extLst>
          </p:cNvPr>
          <p:cNvSpPr>
            <a:spLocks noGrp="1"/>
          </p:cNvSpPr>
          <p:nvPr>
            <p:ph idx="1"/>
          </p:nvPr>
        </p:nvSpPr>
        <p:spPr/>
        <p:txBody>
          <a:bodyPr/>
          <a:lstStyle/>
          <a:p>
            <a:r>
              <a:rPr lang="zh-CN" altLang="en-US" b="1" dirty="0"/>
              <a:t>意识</a:t>
            </a:r>
            <a:r>
              <a:rPr lang="en-US" altLang="zh-CN" b="1" dirty="0"/>
              <a:t>(consciousness)</a:t>
            </a:r>
            <a:r>
              <a:rPr lang="zh-CN" altLang="en-US" b="1" dirty="0"/>
              <a:t>：</a:t>
            </a:r>
            <a:r>
              <a:rPr lang="zh-CN" altLang="en-US" dirty="0"/>
              <a:t>指人对外界和自身的觉察与关注程度。</a:t>
            </a:r>
            <a:endParaRPr lang="en-US" altLang="zh-CN" dirty="0"/>
          </a:p>
          <a:p>
            <a:pPr lvl="1"/>
            <a:r>
              <a:rPr lang="zh-CN" altLang="en-US" b="1" dirty="0"/>
              <a:t>“没有意识”：</a:t>
            </a:r>
            <a:r>
              <a:rPr lang="zh-CN" altLang="en-US" dirty="0"/>
              <a:t>已经昏迷了，不知道接下来会发生什么事情。</a:t>
            </a:r>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p:txBody>
      </p:sp>
      <p:pic>
        <p:nvPicPr>
          <p:cNvPr id="7" name="图片 6">
            <a:extLst>
              <a:ext uri="{FF2B5EF4-FFF2-40B4-BE49-F238E27FC236}">
                <a16:creationId xmlns:a16="http://schemas.microsoft.com/office/drawing/2014/main" id="{A9E8F70D-2735-B49B-6441-878897946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080" y="2829114"/>
            <a:ext cx="4134802" cy="2214373"/>
          </a:xfrm>
          <a:prstGeom prst="rect">
            <a:avLst/>
          </a:prstGeom>
        </p:spPr>
      </p:pic>
    </p:spTree>
    <p:extLst>
      <p:ext uri="{BB962C8B-B14F-4D97-AF65-F5344CB8AC3E}">
        <p14:creationId xmlns:p14="http://schemas.microsoft.com/office/powerpoint/2010/main" val="175612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274E1-CAD3-DAC9-E88C-E257FC7815D0}"/>
              </a:ext>
            </a:extLst>
          </p:cNvPr>
          <p:cNvSpPr>
            <a:spLocks noGrp="1"/>
          </p:cNvSpPr>
          <p:nvPr>
            <p:ph type="title"/>
          </p:nvPr>
        </p:nvSpPr>
        <p:spPr/>
        <p:txBody>
          <a:bodyPr/>
          <a:lstStyle/>
          <a:p>
            <a:r>
              <a:rPr lang="zh-CN" altLang="en-US" dirty="0"/>
              <a:t>真实例子</a:t>
            </a:r>
          </a:p>
        </p:txBody>
      </p:sp>
      <p:sp>
        <p:nvSpPr>
          <p:cNvPr id="3" name="内容占位符 2">
            <a:extLst>
              <a:ext uri="{FF2B5EF4-FFF2-40B4-BE49-F238E27FC236}">
                <a16:creationId xmlns:a16="http://schemas.microsoft.com/office/drawing/2014/main" id="{0D780F6C-5875-F24A-2DEB-290B4CA6F7DD}"/>
              </a:ext>
            </a:extLst>
          </p:cNvPr>
          <p:cNvSpPr>
            <a:spLocks noGrp="1"/>
          </p:cNvSpPr>
          <p:nvPr>
            <p:ph idx="1"/>
          </p:nvPr>
        </p:nvSpPr>
        <p:spPr>
          <a:xfrm>
            <a:off x="838199" y="1825625"/>
            <a:ext cx="6545239" cy="4351338"/>
          </a:xfrm>
        </p:spPr>
        <p:txBody>
          <a:bodyPr>
            <a:normAutofit fontScale="92500"/>
          </a:bodyPr>
          <a:lstStyle/>
          <a:p>
            <a:pPr marL="0" indent="0">
              <a:buNone/>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针对在智能处理器上串行目标检测算子执行效率低下的问题，进行了目标检测算子库的高效向量化实现，相比这些算子在智能处理器上的串行实现达到了 </a:t>
            </a:r>
            <a:r>
              <a:rPr lang="en-US" altLang="zh-CN" sz="2400" dirty="0">
                <a:latin typeface="华文中宋" panose="02010600040101010101" pitchFamily="2" charset="-122"/>
                <a:ea typeface="华文中宋" panose="02010600040101010101" pitchFamily="2" charset="-122"/>
              </a:rPr>
              <a:t>44.48 </a:t>
            </a:r>
            <a:r>
              <a:rPr lang="zh-CN" altLang="en-US" sz="2400" dirty="0">
                <a:latin typeface="华文中宋" panose="02010600040101010101" pitchFamily="2" charset="-122"/>
                <a:ea typeface="华文中宋" panose="02010600040101010101" pitchFamily="2" charset="-122"/>
              </a:rPr>
              <a:t>倍的平均加速比。目标检测算子的输入数据是不连续的，导致无法有效利用向量指令进行计算。我们提出了一种数据布局优化方法，通过调整卷积层的权值，让目标检测算子的输入数据变成连续的。数据布局优化方法打破了传统编程语言中对象和结构体的概念，让表示同一属性的数据在物理存储上连续分布。然后我们在输入数据布局优化的基础上进行数据并行优化。最后，我们基于智能处理器的硬件特性实现了目标检测算子的 </a:t>
            </a:r>
            <a:r>
              <a:rPr lang="en-US" altLang="zh-CN" sz="2400" dirty="0" err="1">
                <a:latin typeface="华文中宋" panose="02010600040101010101" pitchFamily="2" charset="-122"/>
                <a:ea typeface="华文中宋" panose="02010600040101010101" pitchFamily="2" charset="-122"/>
              </a:rPr>
              <a:t>TopK</a:t>
            </a: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模块。通过目标检测算子库，我们可以让目标检测算子高效地运行在智能处理器上。</a:t>
            </a:r>
          </a:p>
        </p:txBody>
      </p:sp>
    </p:spTree>
    <p:extLst>
      <p:ext uri="{BB962C8B-B14F-4D97-AF65-F5344CB8AC3E}">
        <p14:creationId xmlns:p14="http://schemas.microsoft.com/office/powerpoint/2010/main" val="3410736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274E1-CAD3-DAC9-E88C-E257FC7815D0}"/>
              </a:ext>
            </a:extLst>
          </p:cNvPr>
          <p:cNvSpPr>
            <a:spLocks noGrp="1"/>
          </p:cNvSpPr>
          <p:nvPr>
            <p:ph type="title"/>
          </p:nvPr>
        </p:nvSpPr>
        <p:spPr/>
        <p:txBody>
          <a:bodyPr/>
          <a:lstStyle/>
          <a:p>
            <a:r>
              <a:rPr lang="zh-CN" altLang="en-US" dirty="0"/>
              <a:t>真实例子</a:t>
            </a:r>
          </a:p>
        </p:txBody>
      </p:sp>
      <p:sp>
        <p:nvSpPr>
          <p:cNvPr id="3" name="内容占位符 2">
            <a:extLst>
              <a:ext uri="{FF2B5EF4-FFF2-40B4-BE49-F238E27FC236}">
                <a16:creationId xmlns:a16="http://schemas.microsoft.com/office/drawing/2014/main" id="{0D780F6C-5875-F24A-2DEB-290B4CA6F7DD}"/>
              </a:ext>
            </a:extLst>
          </p:cNvPr>
          <p:cNvSpPr>
            <a:spLocks noGrp="1"/>
          </p:cNvSpPr>
          <p:nvPr>
            <p:ph idx="1"/>
          </p:nvPr>
        </p:nvSpPr>
        <p:spPr>
          <a:xfrm>
            <a:off x="838199" y="1825625"/>
            <a:ext cx="6545239" cy="4351338"/>
          </a:xfrm>
        </p:spPr>
        <p:txBody>
          <a:bodyPr>
            <a:normAutofit fontScale="92500"/>
          </a:bodyPr>
          <a:lstStyle/>
          <a:p>
            <a:pPr marL="0" indent="0">
              <a:buNone/>
            </a:pPr>
            <a:r>
              <a:rPr lang="en-US" altLang="zh-CN" sz="2400" dirty="0">
                <a:latin typeface="华文中宋" panose="02010600040101010101" pitchFamily="2" charset="-122"/>
                <a:ea typeface="华文中宋" panose="02010600040101010101" pitchFamily="2" charset="-122"/>
              </a:rPr>
              <a:t>	</a:t>
            </a:r>
            <a:r>
              <a:rPr lang="zh-CN" altLang="en-US" sz="2400" dirty="0">
                <a:solidFill>
                  <a:srgbClr val="FFFF00"/>
                </a:solidFill>
                <a:latin typeface="华文中宋" panose="02010600040101010101" pitchFamily="2" charset="-122"/>
                <a:ea typeface="华文中宋" panose="02010600040101010101" pitchFamily="2" charset="-122"/>
              </a:rPr>
              <a:t>针对在智能处理器上串行目标检测算子执行效率低下的问题，进行了目标检测算子库的高效向量化实现，相比这些算子在智能处理器上的串行实现达到了 </a:t>
            </a:r>
            <a:r>
              <a:rPr lang="en-US" altLang="zh-CN" sz="2400" dirty="0">
                <a:solidFill>
                  <a:srgbClr val="FFFF00"/>
                </a:solidFill>
                <a:latin typeface="华文中宋" panose="02010600040101010101" pitchFamily="2" charset="-122"/>
                <a:ea typeface="华文中宋" panose="02010600040101010101" pitchFamily="2" charset="-122"/>
              </a:rPr>
              <a:t>44.48 </a:t>
            </a:r>
            <a:r>
              <a:rPr lang="zh-CN" altLang="en-US" sz="2400" dirty="0">
                <a:solidFill>
                  <a:srgbClr val="FFFF00"/>
                </a:solidFill>
                <a:latin typeface="华文中宋" panose="02010600040101010101" pitchFamily="2" charset="-122"/>
                <a:ea typeface="华文中宋" panose="02010600040101010101" pitchFamily="2" charset="-122"/>
              </a:rPr>
              <a:t>倍的平均加速比。</a:t>
            </a:r>
            <a:r>
              <a:rPr lang="zh-CN" altLang="en-US" sz="2400" dirty="0">
                <a:latin typeface="华文中宋" panose="02010600040101010101" pitchFamily="2" charset="-122"/>
                <a:ea typeface="华文中宋" panose="02010600040101010101" pitchFamily="2" charset="-122"/>
              </a:rPr>
              <a:t>目标检测算子的输入数据是不连续的，导致无法有效利用向量指令进行计算。我们提出了一种数据布局优化方法，通过调整卷积层的权值，让目标检测算子的输入数据变成连续的。数据布局优化方法打破了传统编程语言中对象和结构体的概念，让表示同一属性的数据在物理存储上连续分布。然后我们在输入数据布局优化的基础上进行数据并行优化。最后，我们基于智能处理器的硬件特性实现了目标检测算子的 </a:t>
            </a:r>
            <a:r>
              <a:rPr lang="en-US" altLang="zh-CN" sz="2400" dirty="0" err="1">
                <a:latin typeface="华文中宋" panose="02010600040101010101" pitchFamily="2" charset="-122"/>
                <a:ea typeface="华文中宋" panose="02010600040101010101" pitchFamily="2" charset="-122"/>
              </a:rPr>
              <a:t>TopK</a:t>
            </a: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模块。通过目标检测算子库，我们可以让目标检测算子高效地运行在智能处理器上。</a:t>
            </a:r>
          </a:p>
        </p:txBody>
      </p:sp>
      <p:sp>
        <p:nvSpPr>
          <p:cNvPr id="4" name="内容占位符 10">
            <a:extLst>
              <a:ext uri="{FF2B5EF4-FFF2-40B4-BE49-F238E27FC236}">
                <a16:creationId xmlns:a16="http://schemas.microsoft.com/office/drawing/2014/main" id="{BE039F87-4B98-510D-7A4D-0CEC373B7C36}"/>
              </a:ext>
            </a:extLst>
          </p:cNvPr>
          <p:cNvSpPr txBox="1">
            <a:spLocks/>
          </p:cNvSpPr>
          <p:nvPr/>
        </p:nvSpPr>
        <p:spPr>
          <a:xfrm>
            <a:off x="7383439" y="1883391"/>
            <a:ext cx="4543089" cy="42935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t>第一句：问题、内容、效果</a:t>
            </a:r>
            <a:endParaRPr lang="en-US" altLang="zh-CN" dirty="0"/>
          </a:p>
        </p:txBody>
      </p:sp>
    </p:spTree>
    <p:extLst>
      <p:ext uri="{BB962C8B-B14F-4D97-AF65-F5344CB8AC3E}">
        <p14:creationId xmlns:p14="http://schemas.microsoft.com/office/powerpoint/2010/main" val="23462053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274E1-CAD3-DAC9-E88C-E257FC7815D0}"/>
              </a:ext>
            </a:extLst>
          </p:cNvPr>
          <p:cNvSpPr>
            <a:spLocks noGrp="1"/>
          </p:cNvSpPr>
          <p:nvPr>
            <p:ph type="title"/>
          </p:nvPr>
        </p:nvSpPr>
        <p:spPr/>
        <p:txBody>
          <a:bodyPr/>
          <a:lstStyle/>
          <a:p>
            <a:r>
              <a:rPr lang="zh-CN" altLang="en-US" dirty="0"/>
              <a:t>真实例子</a:t>
            </a:r>
          </a:p>
        </p:txBody>
      </p:sp>
      <p:sp>
        <p:nvSpPr>
          <p:cNvPr id="3" name="内容占位符 2">
            <a:extLst>
              <a:ext uri="{FF2B5EF4-FFF2-40B4-BE49-F238E27FC236}">
                <a16:creationId xmlns:a16="http://schemas.microsoft.com/office/drawing/2014/main" id="{0D780F6C-5875-F24A-2DEB-290B4CA6F7DD}"/>
              </a:ext>
            </a:extLst>
          </p:cNvPr>
          <p:cNvSpPr>
            <a:spLocks noGrp="1"/>
          </p:cNvSpPr>
          <p:nvPr>
            <p:ph idx="1"/>
          </p:nvPr>
        </p:nvSpPr>
        <p:spPr>
          <a:xfrm>
            <a:off x="838199" y="1825625"/>
            <a:ext cx="6545239" cy="4351338"/>
          </a:xfrm>
        </p:spPr>
        <p:txBody>
          <a:bodyPr>
            <a:normAutofit fontScale="92500"/>
          </a:bodyPr>
          <a:lstStyle/>
          <a:p>
            <a:pPr marL="0" indent="0">
              <a:buNone/>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针对在智能处理器上串行目标检测算子执行效率低下的问题，进行了目标检测算子库的高效向量化实现，相比这些算子在智能处理器上的串行实现达到了 </a:t>
            </a:r>
            <a:r>
              <a:rPr lang="en-US" altLang="zh-CN" sz="2400" dirty="0">
                <a:latin typeface="华文中宋" panose="02010600040101010101" pitchFamily="2" charset="-122"/>
                <a:ea typeface="华文中宋" panose="02010600040101010101" pitchFamily="2" charset="-122"/>
              </a:rPr>
              <a:t>44.48 </a:t>
            </a:r>
            <a:r>
              <a:rPr lang="zh-CN" altLang="en-US" sz="2400" dirty="0">
                <a:latin typeface="华文中宋" panose="02010600040101010101" pitchFamily="2" charset="-122"/>
                <a:ea typeface="华文中宋" panose="02010600040101010101" pitchFamily="2" charset="-122"/>
              </a:rPr>
              <a:t>倍的平均加速比。</a:t>
            </a:r>
            <a:r>
              <a:rPr lang="zh-CN" altLang="en-US" sz="2400" dirty="0">
                <a:solidFill>
                  <a:srgbClr val="FFFF00"/>
                </a:solidFill>
                <a:latin typeface="华文中宋" panose="02010600040101010101" pitchFamily="2" charset="-122"/>
                <a:ea typeface="华文中宋" panose="02010600040101010101" pitchFamily="2" charset="-122"/>
              </a:rPr>
              <a:t>目标检测算子的输入数据是不连续的，导致无法有效利用向量指令进行计算。</a:t>
            </a:r>
            <a:r>
              <a:rPr lang="zh-CN" altLang="en-US" sz="2400" dirty="0">
                <a:latin typeface="华文中宋" panose="02010600040101010101" pitchFamily="2" charset="-122"/>
                <a:ea typeface="华文中宋" panose="02010600040101010101" pitchFamily="2" charset="-122"/>
              </a:rPr>
              <a:t>我们提出了一种数据布局优化方法，通过调整卷积层的权值，让目标检测算子的输入数据变成连续的。数据布局优化方法打破了传统编程语言中对象和结构体的概念，让表示同一属性的数据在物理存储上连续分布。然后我们在输入数据布局优化的基础上进行数据并行优化。最后，我们基于智能处理器的硬件特性实现了目标检测算子的 </a:t>
            </a:r>
            <a:r>
              <a:rPr lang="en-US" altLang="zh-CN" sz="2400" dirty="0" err="1">
                <a:latin typeface="华文中宋" panose="02010600040101010101" pitchFamily="2" charset="-122"/>
                <a:ea typeface="华文中宋" panose="02010600040101010101" pitchFamily="2" charset="-122"/>
              </a:rPr>
              <a:t>TopK</a:t>
            </a: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模块。通过目标检测算子库，我们可以让目标检测算子高效地运行在智能处理器上。</a:t>
            </a:r>
          </a:p>
        </p:txBody>
      </p:sp>
      <p:sp>
        <p:nvSpPr>
          <p:cNvPr id="4" name="内容占位符 10">
            <a:extLst>
              <a:ext uri="{FF2B5EF4-FFF2-40B4-BE49-F238E27FC236}">
                <a16:creationId xmlns:a16="http://schemas.microsoft.com/office/drawing/2014/main" id="{BE039F87-4B98-510D-7A4D-0CEC373B7C36}"/>
              </a:ext>
            </a:extLst>
          </p:cNvPr>
          <p:cNvSpPr txBox="1">
            <a:spLocks/>
          </p:cNvSpPr>
          <p:nvPr/>
        </p:nvSpPr>
        <p:spPr>
          <a:xfrm>
            <a:off x="7383439" y="1883391"/>
            <a:ext cx="4543089" cy="42935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t>第一句：问题、内容、效果</a:t>
            </a:r>
            <a:endParaRPr lang="en-US" altLang="zh-CN" dirty="0"/>
          </a:p>
          <a:p>
            <a:pPr marL="0" indent="0">
              <a:buNone/>
            </a:pPr>
            <a:r>
              <a:rPr lang="zh-CN" altLang="en-US" dirty="0"/>
              <a:t>第二句：问题</a:t>
            </a:r>
            <a:endParaRPr lang="en-US" altLang="zh-CN" dirty="0"/>
          </a:p>
        </p:txBody>
      </p:sp>
    </p:spTree>
    <p:extLst>
      <p:ext uri="{BB962C8B-B14F-4D97-AF65-F5344CB8AC3E}">
        <p14:creationId xmlns:p14="http://schemas.microsoft.com/office/powerpoint/2010/main" val="37573208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274E1-CAD3-DAC9-E88C-E257FC7815D0}"/>
              </a:ext>
            </a:extLst>
          </p:cNvPr>
          <p:cNvSpPr>
            <a:spLocks noGrp="1"/>
          </p:cNvSpPr>
          <p:nvPr>
            <p:ph type="title"/>
          </p:nvPr>
        </p:nvSpPr>
        <p:spPr/>
        <p:txBody>
          <a:bodyPr/>
          <a:lstStyle/>
          <a:p>
            <a:r>
              <a:rPr lang="zh-CN" altLang="en-US" dirty="0"/>
              <a:t>真实例子</a:t>
            </a:r>
          </a:p>
        </p:txBody>
      </p:sp>
      <p:sp>
        <p:nvSpPr>
          <p:cNvPr id="3" name="内容占位符 2">
            <a:extLst>
              <a:ext uri="{FF2B5EF4-FFF2-40B4-BE49-F238E27FC236}">
                <a16:creationId xmlns:a16="http://schemas.microsoft.com/office/drawing/2014/main" id="{0D780F6C-5875-F24A-2DEB-290B4CA6F7DD}"/>
              </a:ext>
            </a:extLst>
          </p:cNvPr>
          <p:cNvSpPr>
            <a:spLocks noGrp="1"/>
          </p:cNvSpPr>
          <p:nvPr>
            <p:ph idx="1"/>
          </p:nvPr>
        </p:nvSpPr>
        <p:spPr>
          <a:xfrm>
            <a:off x="838199" y="1825625"/>
            <a:ext cx="6545239" cy="4351338"/>
          </a:xfrm>
        </p:spPr>
        <p:txBody>
          <a:bodyPr>
            <a:normAutofit fontScale="92500"/>
          </a:bodyPr>
          <a:lstStyle/>
          <a:p>
            <a:pPr marL="0" indent="0">
              <a:buNone/>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针对在智能处理器上串行目标检测算子执行效率低下的问题，进行了目标检测算子库的高效向量化实现，相比这些算子在智能处理器上的串行实现达到了 </a:t>
            </a:r>
            <a:r>
              <a:rPr lang="en-US" altLang="zh-CN" sz="2400" dirty="0">
                <a:latin typeface="华文中宋" panose="02010600040101010101" pitchFamily="2" charset="-122"/>
                <a:ea typeface="华文中宋" panose="02010600040101010101" pitchFamily="2" charset="-122"/>
              </a:rPr>
              <a:t>44.48 </a:t>
            </a:r>
            <a:r>
              <a:rPr lang="zh-CN" altLang="en-US" sz="2400" dirty="0">
                <a:latin typeface="华文中宋" panose="02010600040101010101" pitchFamily="2" charset="-122"/>
                <a:ea typeface="华文中宋" panose="02010600040101010101" pitchFamily="2" charset="-122"/>
              </a:rPr>
              <a:t>倍的平均加速比。目标检测算子的输入数据是不连续的，导致无法有效利用向量指令进行计算。</a:t>
            </a:r>
            <a:r>
              <a:rPr lang="zh-CN" altLang="en-US" sz="2400" dirty="0">
                <a:solidFill>
                  <a:srgbClr val="FFFF00"/>
                </a:solidFill>
                <a:latin typeface="华文中宋" panose="02010600040101010101" pitchFamily="2" charset="-122"/>
                <a:ea typeface="华文中宋" panose="02010600040101010101" pitchFamily="2" charset="-122"/>
              </a:rPr>
              <a:t>我们提出了一种数据布局优化方法，通过调整卷积层的权值，让目标检测算子的输入数据变成连续的。</a:t>
            </a:r>
            <a:r>
              <a:rPr lang="zh-CN" altLang="en-US" sz="2400" dirty="0">
                <a:latin typeface="华文中宋" panose="02010600040101010101" pitchFamily="2" charset="-122"/>
                <a:ea typeface="华文中宋" panose="02010600040101010101" pitchFamily="2" charset="-122"/>
              </a:rPr>
              <a:t>数据布局优化方法打破了传统编程语言中对象和结构体的概念，让表示同一属性的数据在物理存储上连续分布。然后我们在输入数据布局优化的基础上进行数据并行优化。最后，我们基于智能处理器的硬件特性实现了目标检测算子的 </a:t>
            </a:r>
            <a:r>
              <a:rPr lang="en-US" altLang="zh-CN" sz="2400" dirty="0" err="1">
                <a:latin typeface="华文中宋" panose="02010600040101010101" pitchFamily="2" charset="-122"/>
                <a:ea typeface="华文中宋" panose="02010600040101010101" pitchFamily="2" charset="-122"/>
              </a:rPr>
              <a:t>TopK</a:t>
            </a: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模块。通过目标检测算子库，我们可以让目标检测算子高效地运行在智能处理器上。</a:t>
            </a:r>
          </a:p>
        </p:txBody>
      </p:sp>
      <p:sp>
        <p:nvSpPr>
          <p:cNvPr id="4" name="内容占位符 10">
            <a:extLst>
              <a:ext uri="{FF2B5EF4-FFF2-40B4-BE49-F238E27FC236}">
                <a16:creationId xmlns:a16="http://schemas.microsoft.com/office/drawing/2014/main" id="{BE039F87-4B98-510D-7A4D-0CEC373B7C36}"/>
              </a:ext>
            </a:extLst>
          </p:cNvPr>
          <p:cNvSpPr txBox="1">
            <a:spLocks/>
          </p:cNvSpPr>
          <p:nvPr/>
        </p:nvSpPr>
        <p:spPr>
          <a:xfrm>
            <a:off x="7383439" y="1883391"/>
            <a:ext cx="4543089" cy="42935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t>第一句：问题、内容、效果</a:t>
            </a:r>
            <a:endParaRPr lang="en-US" altLang="zh-CN" dirty="0"/>
          </a:p>
          <a:p>
            <a:pPr marL="0" indent="0">
              <a:buNone/>
            </a:pPr>
            <a:r>
              <a:rPr lang="zh-CN" altLang="en-US" dirty="0"/>
              <a:t>第二句：问题</a:t>
            </a:r>
            <a:endParaRPr lang="en-US" altLang="zh-CN" dirty="0"/>
          </a:p>
          <a:p>
            <a:pPr marL="0" indent="0">
              <a:buNone/>
            </a:pPr>
            <a:r>
              <a:rPr lang="zh-CN" altLang="en-US" dirty="0"/>
              <a:t>第三句：思路</a:t>
            </a:r>
            <a:endParaRPr lang="en-US" altLang="zh-CN" dirty="0"/>
          </a:p>
        </p:txBody>
      </p:sp>
    </p:spTree>
    <p:extLst>
      <p:ext uri="{BB962C8B-B14F-4D97-AF65-F5344CB8AC3E}">
        <p14:creationId xmlns:p14="http://schemas.microsoft.com/office/powerpoint/2010/main" val="2760151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274E1-CAD3-DAC9-E88C-E257FC7815D0}"/>
              </a:ext>
            </a:extLst>
          </p:cNvPr>
          <p:cNvSpPr>
            <a:spLocks noGrp="1"/>
          </p:cNvSpPr>
          <p:nvPr>
            <p:ph type="title"/>
          </p:nvPr>
        </p:nvSpPr>
        <p:spPr/>
        <p:txBody>
          <a:bodyPr/>
          <a:lstStyle/>
          <a:p>
            <a:r>
              <a:rPr lang="zh-CN" altLang="en-US" dirty="0"/>
              <a:t>真实例子</a:t>
            </a:r>
          </a:p>
        </p:txBody>
      </p:sp>
      <p:sp>
        <p:nvSpPr>
          <p:cNvPr id="3" name="内容占位符 2">
            <a:extLst>
              <a:ext uri="{FF2B5EF4-FFF2-40B4-BE49-F238E27FC236}">
                <a16:creationId xmlns:a16="http://schemas.microsoft.com/office/drawing/2014/main" id="{0D780F6C-5875-F24A-2DEB-290B4CA6F7DD}"/>
              </a:ext>
            </a:extLst>
          </p:cNvPr>
          <p:cNvSpPr>
            <a:spLocks noGrp="1"/>
          </p:cNvSpPr>
          <p:nvPr>
            <p:ph idx="1"/>
          </p:nvPr>
        </p:nvSpPr>
        <p:spPr>
          <a:xfrm>
            <a:off x="838199" y="1825625"/>
            <a:ext cx="6545239" cy="4351338"/>
          </a:xfrm>
        </p:spPr>
        <p:txBody>
          <a:bodyPr>
            <a:normAutofit fontScale="92500"/>
          </a:bodyPr>
          <a:lstStyle/>
          <a:p>
            <a:pPr marL="0" indent="0">
              <a:buNone/>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针对在智能处理器上串行目标检测算子执行效率低下的问题，进行了目标检测算子库的高效向量化实现，相比这些算子在智能处理器上的串行实现达到了 </a:t>
            </a:r>
            <a:r>
              <a:rPr lang="en-US" altLang="zh-CN" sz="2400" dirty="0">
                <a:latin typeface="华文中宋" panose="02010600040101010101" pitchFamily="2" charset="-122"/>
                <a:ea typeface="华文中宋" panose="02010600040101010101" pitchFamily="2" charset="-122"/>
              </a:rPr>
              <a:t>44.48 </a:t>
            </a:r>
            <a:r>
              <a:rPr lang="zh-CN" altLang="en-US" sz="2400" dirty="0">
                <a:latin typeface="华文中宋" panose="02010600040101010101" pitchFamily="2" charset="-122"/>
                <a:ea typeface="华文中宋" panose="02010600040101010101" pitchFamily="2" charset="-122"/>
              </a:rPr>
              <a:t>倍的平均加速比。目标检测算子的输入数据是不连续的，导致无法有效利用向量指令进行计算。我们提出了一种数据布局优化方法，通过调整卷积层的权值，让目标检测算子的输入数据变成连续的。</a:t>
            </a:r>
            <a:r>
              <a:rPr lang="zh-CN" altLang="en-US" sz="2400" dirty="0">
                <a:solidFill>
                  <a:srgbClr val="FFFF00"/>
                </a:solidFill>
                <a:latin typeface="华文中宋" panose="02010600040101010101" pitchFamily="2" charset="-122"/>
                <a:ea typeface="华文中宋" panose="02010600040101010101" pitchFamily="2" charset="-122"/>
              </a:rPr>
              <a:t>数据布局优化方法打破了传统编程语言中对象和结构体的概念，让表示同一属性的数据在物理存储上连续分布。</a:t>
            </a:r>
            <a:r>
              <a:rPr lang="zh-CN" altLang="en-US" sz="2400" dirty="0">
                <a:latin typeface="华文中宋" panose="02010600040101010101" pitchFamily="2" charset="-122"/>
                <a:ea typeface="华文中宋" panose="02010600040101010101" pitchFamily="2" charset="-122"/>
              </a:rPr>
              <a:t>然后我们在输入数据布局优化的基础上进行数据并行优化。最后，我们基于智能处理器的硬件特性实现了目标检测算子的 </a:t>
            </a:r>
            <a:r>
              <a:rPr lang="en-US" altLang="zh-CN" sz="2400" dirty="0" err="1">
                <a:latin typeface="华文中宋" panose="02010600040101010101" pitchFamily="2" charset="-122"/>
                <a:ea typeface="华文中宋" panose="02010600040101010101" pitchFamily="2" charset="-122"/>
              </a:rPr>
              <a:t>TopK</a:t>
            </a: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模块。通过目标检测算子库，我们可以让目标检测算子高效地运行在智能处理器上。</a:t>
            </a:r>
          </a:p>
        </p:txBody>
      </p:sp>
      <p:sp>
        <p:nvSpPr>
          <p:cNvPr id="4" name="内容占位符 10">
            <a:extLst>
              <a:ext uri="{FF2B5EF4-FFF2-40B4-BE49-F238E27FC236}">
                <a16:creationId xmlns:a16="http://schemas.microsoft.com/office/drawing/2014/main" id="{BE039F87-4B98-510D-7A4D-0CEC373B7C36}"/>
              </a:ext>
            </a:extLst>
          </p:cNvPr>
          <p:cNvSpPr txBox="1">
            <a:spLocks/>
          </p:cNvSpPr>
          <p:nvPr/>
        </p:nvSpPr>
        <p:spPr>
          <a:xfrm>
            <a:off x="7383439" y="1883391"/>
            <a:ext cx="4543089" cy="42935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t>第一句：问题、内容、效果</a:t>
            </a:r>
            <a:endParaRPr lang="en-US" altLang="zh-CN" dirty="0"/>
          </a:p>
          <a:p>
            <a:pPr marL="0" indent="0">
              <a:buNone/>
            </a:pPr>
            <a:r>
              <a:rPr lang="zh-CN" altLang="en-US" dirty="0"/>
              <a:t>第二句：问题</a:t>
            </a:r>
            <a:endParaRPr lang="en-US" altLang="zh-CN" dirty="0"/>
          </a:p>
          <a:p>
            <a:pPr marL="0" indent="0">
              <a:buNone/>
            </a:pPr>
            <a:r>
              <a:rPr lang="zh-CN" altLang="en-US" dirty="0"/>
              <a:t>第三句：思路</a:t>
            </a:r>
            <a:endParaRPr lang="en-US" altLang="zh-CN" dirty="0"/>
          </a:p>
          <a:p>
            <a:pPr marL="0" indent="0">
              <a:buNone/>
            </a:pPr>
            <a:r>
              <a:rPr lang="zh-CN" altLang="en-US" dirty="0"/>
              <a:t>第四句：思路</a:t>
            </a:r>
            <a:endParaRPr lang="en-US" altLang="zh-CN" dirty="0"/>
          </a:p>
          <a:p>
            <a:pPr marL="0" indent="0">
              <a:buNone/>
            </a:pPr>
            <a:endParaRPr lang="en-US" altLang="zh-CN" dirty="0"/>
          </a:p>
        </p:txBody>
      </p:sp>
    </p:spTree>
    <p:extLst>
      <p:ext uri="{BB962C8B-B14F-4D97-AF65-F5344CB8AC3E}">
        <p14:creationId xmlns:p14="http://schemas.microsoft.com/office/powerpoint/2010/main" val="34024017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274E1-CAD3-DAC9-E88C-E257FC7815D0}"/>
              </a:ext>
            </a:extLst>
          </p:cNvPr>
          <p:cNvSpPr>
            <a:spLocks noGrp="1"/>
          </p:cNvSpPr>
          <p:nvPr>
            <p:ph type="title"/>
          </p:nvPr>
        </p:nvSpPr>
        <p:spPr/>
        <p:txBody>
          <a:bodyPr/>
          <a:lstStyle/>
          <a:p>
            <a:r>
              <a:rPr lang="zh-CN" altLang="en-US" dirty="0"/>
              <a:t>真实例子</a:t>
            </a:r>
          </a:p>
        </p:txBody>
      </p:sp>
      <p:sp>
        <p:nvSpPr>
          <p:cNvPr id="3" name="内容占位符 2">
            <a:extLst>
              <a:ext uri="{FF2B5EF4-FFF2-40B4-BE49-F238E27FC236}">
                <a16:creationId xmlns:a16="http://schemas.microsoft.com/office/drawing/2014/main" id="{0D780F6C-5875-F24A-2DEB-290B4CA6F7DD}"/>
              </a:ext>
            </a:extLst>
          </p:cNvPr>
          <p:cNvSpPr>
            <a:spLocks noGrp="1"/>
          </p:cNvSpPr>
          <p:nvPr>
            <p:ph idx="1"/>
          </p:nvPr>
        </p:nvSpPr>
        <p:spPr>
          <a:xfrm>
            <a:off x="838199" y="1825625"/>
            <a:ext cx="6545239" cy="4351338"/>
          </a:xfrm>
        </p:spPr>
        <p:txBody>
          <a:bodyPr>
            <a:normAutofit fontScale="92500"/>
          </a:bodyPr>
          <a:lstStyle/>
          <a:p>
            <a:pPr marL="0" indent="0">
              <a:buNone/>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针对在智能处理器上串行目标检测算子执行效率低下的问题，进行了目标检测算子库的高效向量化实现，相比这些算子在智能处理器上的串行实现达到了 </a:t>
            </a:r>
            <a:r>
              <a:rPr lang="en-US" altLang="zh-CN" sz="2400" dirty="0">
                <a:latin typeface="华文中宋" panose="02010600040101010101" pitchFamily="2" charset="-122"/>
                <a:ea typeface="华文中宋" panose="02010600040101010101" pitchFamily="2" charset="-122"/>
              </a:rPr>
              <a:t>44.48 </a:t>
            </a:r>
            <a:r>
              <a:rPr lang="zh-CN" altLang="en-US" sz="2400" dirty="0">
                <a:latin typeface="华文中宋" panose="02010600040101010101" pitchFamily="2" charset="-122"/>
                <a:ea typeface="华文中宋" panose="02010600040101010101" pitchFamily="2" charset="-122"/>
              </a:rPr>
              <a:t>倍的平均加速比。目标检测算子的输入数据是不连续的，导致无法有效利用向量指令进行计算。我们提出了一种数据布局优化方法，通过调整卷积层的权值，让目标检测算子的输入数据变成连续的。数据布局优化方法打破了传统编程语言中对象和结构体的概念，让表示同一属性的数据在物理存储上连续分布。</a:t>
            </a:r>
            <a:r>
              <a:rPr lang="zh-CN" altLang="en-US" sz="2400" dirty="0">
                <a:solidFill>
                  <a:srgbClr val="FFFF00"/>
                </a:solidFill>
                <a:latin typeface="华文中宋" panose="02010600040101010101" pitchFamily="2" charset="-122"/>
                <a:ea typeface="华文中宋" panose="02010600040101010101" pitchFamily="2" charset="-122"/>
              </a:rPr>
              <a:t>然后我们在输入数据布局优化的基础上进行数据并行优化。</a:t>
            </a:r>
            <a:r>
              <a:rPr lang="zh-CN" altLang="en-US" sz="2400" dirty="0">
                <a:latin typeface="华文中宋" panose="02010600040101010101" pitchFamily="2" charset="-122"/>
                <a:ea typeface="华文中宋" panose="02010600040101010101" pitchFamily="2" charset="-122"/>
              </a:rPr>
              <a:t>最后，我们基于智能处理器的硬件特性实现了目标检测算子的 </a:t>
            </a:r>
            <a:r>
              <a:rPr lang="en-US" altLang="zh-CN" sz="2400" dirty="0" err="1">
                <a:latin typeface="华文中宋" panose="02010600040101010101" pitchFamily="2" charset="-122"/>
                <a:ea typeface="华文中宋" panose="02010600040101010101" pitchFamily="2" charset="-122"/>
              </a:rPr>
              <a:t>TopK</a:t>
            </a: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模块。通过目标检测算子库，我们可以让目标检测算子高效地运行在智能处理器上。</a:t>
            </a:r>
          </a:p>
        </p:txBody>
      </p:sp>
      <p:sp>
        <p:nvSpPr>
          <p:cNvPr id="4" name="内容占位符 10">
            <a:extLst>
              <a:ext uri="{FF2B5EF4-FFF2-40B4-BE49-F238E27FC236}">
                <a16:creationId xmlns:a16="http://schemas.microsoft.com/office/drawing/2014/main" id="{BE039F87-4B98-510D-7A4D-0CEC373B7C36}"/>
              </a:ext>
            </a:extLst>
          </p:cNvPr>
          <p:cNvSpPr txBox="1">
            <a:spLocks/>
          </p:cNvSpPr>
          <p:nvPr/>
        </p:nvSpPr>
        <p:spPr>
          <a:xfrm>
            <a:off x="7383439" y="1883391"/>
            <a:ext cx="4543089" cy="42935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t>第一句：问题、内容、效果</a:t>
            </a:r>
            <a:endParaRPr lang="en-US" altLang="zh-CN" dirty="0"/>
          </a:p>
          <a:p>
            <a:pPr marL="0" indent="0">
              <a:buNone/>
            </a:pPr>
            <a:r>
              <a:rPr lang="zh-CN" altLang="en-US" dirty="0"/>
              <a:t>第二句：问题</a:t>
            </a:r>
            <a:endParaRPr lang="en-US" altLang="zh-CN" dirty="0"/>
          </a:p>
          <a:p>
            <a:pPr marL="0" indent="0">
              <a:buNone/>
            </a:pPr>
            <a:r>
              <a:rPr lang="zh-CN" altLang="en-US" dirty="0"/>
              <a:t>第三句：思路</a:t>
            </a:r>
            <a:endParaRPr lang="en-US" altLang="zh-CN" dirty="0"/>
          </a:p>
          <a:p>
            <a:pPr marL="0" indent="0">
              <a:buNone/>
            </a:pPr>
            <a:r>
              <a:rPr lang="zh-CN" altLang="en-US" dirty="0"/>
              <a:t>第四句：思路（内容）</a:t>
            </a:r>
            <a:endParaRPr lang="en-US" altLang="zh-CN" dirty="0"/>
          </a:p>
          <a:p>
            <a:pPr marL="0" indent="0">
              <a:buNone/>
            </a:pPr>
            <a:r>
              <a:rPr lang="zh-CN" altLang="en-US" dirty="0"/>
              <a:t>第五句：内容</a:t>
            </a:r>
            <a:endParaRPr lang="en-US" altLang="zh-CN" dirty="0"/>
          </a:p>
        </p:txBody>
      </p:sp>
    </p:spTree>
    <p:extLst>
      <p:ext uri="{BB962C8B-B14F-4D97-AF65-F5344CB8AC3E}">
        <p14:creationId xmlns:p14="http://schemas.microsoft.com/office/powerpoint/2010/main" val="6820939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274E1-CAD3-DAC9-E88C-E257FC7815D0}"/>
              </a:ext>
            </a:extLst>
          </p:cNvPr>
          <p:cNvSpPr>
            <a:spLocks noGrp="1"/>
          </p:cNvSpPr>
          <p:nvPr>
            <p:ph type="title"/>
          </p:nvPr>
        </p:nvSpPr>
        <p:spPr/>
        <p:txBody>
          <a:bodyPr/>
          <a:lstStyle/>
          <a:p>
            <a:r>
              <a:rPr lang="zh-CN" altLang="en-US" dirty="0"/>
              <a:t>真实例子</a:t>
            </a:r>
          </a:p>
        </p:txBody>
      </p:sp>
      <p:sp>
        <p:nvSpPr>
          <p:cNvPr id="3" name="内容占位符 2">
            <a:extLst>
              <a:ext uri="{FF2B5EF4-FFF2-40B4-BE49-F238E27FC236}">
                <a16:creationId xmlns:a16="http://schemas.microsoft.com/office/drawing/2014/main" id="{0D780F6C-5875-F24A-2DEB-290B4CA6F7DD}"/>
              </a:ext>
            </a:extLst>
          </p:cNvPr>
          <p:cNvSpPr>
            <a:spLocks noGrp="1"/>
          </p:cNvSpPr>
          <p:nvPr>
            <p:ph idx="1"/>
          </p:nvPr>
        </p:nvSpPr>
        <p:spPr>
          <a:xfrm>
            <a:off x="838199" y="1825625"/>
            <a:ext cx="6545239" cy="4351338"/>
          </a:xfrm>
        </p:spPr>
        <p:txBody>
          <a:bodyPr>
            <a:normAutofit fontScale="92500"/>
          </a:bodyPr>
          <a:lstStyle/>
          <a:p>
            <a:pPr marL="0" indent="0">
              <a:buNone/>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针对在智能处理器上串行目标检测算子执行效率低下的问题，进行了目标检测算子库的高效向量化实现，相比这些算子在智能处理器上的串行实现达到了 </a:t>
            </a:r>
            <a:r>
              <a:rPr lang="en-US" altLang="zh-CN" sz="2400" dirty="0">
                <a:latin typeface="华文中宋" panose="02010600040101010101" pitchFamily="2" charset="-122"/>
                <a:ea typeface="华文中宋" panose="02010600040101010101" pitchFamily="2" charset="-122"/>
              </a:rPr>
              <a:t>44.48 </a:t>
            </a:r>
            <a:r>
              <a:rPr lang="zh-CN" altLang="en-US" sz="2400" dirty="0">
                <a:latin typeface="华文中宋" panose="02010600040101010101" pitchFamily="2" charset="-122"/>
                <a:ea typeface="华文中宋" panose="02010600040101010101" pitchFamily="2" charset="-122"/>
              </a:rPr>
              <a:t>倍的平均加速比。目标检测算子的输入数据是不连续的，导致无法有效利用向量指令进行计算。我们提出了一种数据布局优化方法，通过调整卷积层的权值，让目标检测算子的输入数据变成连续的。数据布局优化方法打破了传统编程语言中对象和结构体的概念，让表示同一属性的数据在物理存储上连续分布。然后我们在输入数据布局优化的基础上进行数据并行优化。</a:t>
            </a:r>
            <a:r>
              <a:rPr lang="zh-CN" altLang="en-US" sz="2400" dirty="0">
                <a:solidFill>
                  <a:srgbClr val="FFFF00"/>
                </a:solidFill>
                <a:latin typeface="华文中宋" panose="02010600040101010101" pitchFamily="2" charset="-122"/>
                <a:ea typeface="华文中宋" panose="02010600040101010101" pitchFamily="2" charset="-122"/>
              </a:rPr>
              <a:t>最后，我们基于智能处理器的硬件特性实现了目标检测算子的 </a:t>
            </a:r>
            <a:r>
              <a:rPr lang="en-US" altLang="zh-CN" sz="2400" dirty="0" err="1">
                <a:solidFill>
                  <a:srgbClr val="FFFF00"/>
                </a:solidFill>
                <a:latin typeface="华文中宋" panose="02010600040101010101" pitchFamily="2" charset="-122"/>
                <a:ea typeface="华文中宋" panose="02010600040101010101" pitchFamily="2" charset="-122"/>
              </a:rPr>
              <a:t>TopK</a:t>
            </a:r>
            <a:r>
              <a:rPr lang="en-US" altLang="zh-CN" sz="2400" dirty="0">
                <a:solidFill>
                  <a:srgbClr val="FFFF00"/>
                </a:solidFill>
                <a:latin typeface="华文中宋" panose="02010600040101010101" pitchFamily="2" charset="-122"/>
                <a:ea typeface="华文中宋" panose="02010600040101010101" pitchFamily="2" charset="-122"/>
              </a:rPr>
              <a:t> </a:t>
            </a:r>
            <a:r>
              <a:rPr lang="zh-CN" altLang="en-US" sz="2400" dirty="0">
                <a:solidFill>
                  <a:srgbClr val="FFFF00"/>
                </a:solidFill>
                <a:latin typeface="华文中宋" panose="02010600040101010101" pitchFamily="2" charset="-122"/>
                <a:ea typeface="华文中宋" panose="02010600040101010101" pitchFamily="2" charset="-122"/>
              </a:rPr>
              <a:t>模块。</a:t>
            </a:r>
            <a:r>
              <a:rPr lang="zh-CN" altLang="en-US" sz="2400" dirty="0">
                <a:latin typeface="华文中宋" panose="02010600040101010101" pitchFamily="2" charset="-122"/>
                <a:ea typeface="华文中宋" panose="02010600040101010101" pitchFamily="2" charset="-122"/>
              </a:rPr>
              <a:t>通过目标检测算子库，我们可以让目标检测算子高效地运行在智能处理器上。</a:t>
            </a:r>
          </a:p>
        </p:txBody>
      </p:sp>
      <p:sp>
        <p:nvSpPr>
          <p:cNvPr id="4" name="内容占位符 10">
            <a:extLst>
              <a:ext uri="{FF2B5EF4-FFF2-40B4-BE49-F238E27FC236}">
                <a16:creationId xmlns:a16="http://schemas.microsoft.com/office/drawing/2014/main" id="{BE039F87-4B98-510D-7A4D-0CEC373B7C36}"/>
              </a:ext>
            </a:extLst>
          </p:cNvPr>
          <p:cNvSpPr txBox="1">
            <a:spLocks/>
          </p:cNvSpPr>
          <p:nvPr/>
        </p:nvSpPr>
        <p:spPr>
          <a:xfrm>
            <a:off x="7383439" y="1883391"/>
            <a:ext cx="4543089" cy="42935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t>第一句：问题、内容、效果</a:t>
            </a:r>
            <a:endParaRPr lang="en-US" altLang="zh-CN" dirty="0"/>
          </a:p>
          <a:p>
            <a:pPr marL="0" indent="0">
              <a:buNone/>
            </a:pPr>
            <a:r>
              <a:rPr lang="zh-CN" altLang="en-US" dirty="0"/>
              <a:t>第二句：问题</a:t>
            </a:r>
            <a:endParaRPr lang="en-US" altLang="zh-CN" dirty="0"/>
          </a:p>
          <a:p>
            <a:pPr marL="0" indent="0">
              <a:buNone/>
            </a:pPr>
            <a:r>
              <a:rPr lang="zh-CN" altLang="en-US" dirty="0"/>
              <a:t>第三句：思路</a:t>
            </a:r>
            <a:endParaRPr lang="en-US" altLang="zh-CN" dirty="0"/>
          </a:p>
          <a:p>
            <a:pPr marL="0" indent="0">
              <a:buNone/>
            </a:pPr>
            <a:r>
              <a:rPr lang="zh-CN" altLang="en-US" dirty="0"/>
              <a:t>第四句：思路（内容）</a:t>
            </a:r>
            <a:endParaRPr lang="en-US" altLang="zh-CN" dirty="0"/>
          </a:p>
          <a:p>
            <a:pPr marL="0" indent="0">
              <a:buNone/>
            </a:pPr>
            <a:r>
              <a:rPr lang="zh-CN" altLang="en-US" dirty="0"/>
              <a:t>第五句：内容</a:t>
            </a:r>
            <a:endParaRPr lang="en-US" altLang="zh-CN" dirty="0"/>
          </a:p>
          <a:p>
            <a:pPr marL="0" indent="0">
              <a:buNone/>
            </a:pPr>
            <a:r>
              <a:rPr lang="zh-CN" altLang="en-US" dirty="0"/>
              <a:t>第六句：内容</a:t>
            </a:r>
            <a:endParaRPr lang="en-US" altLang="zh-CN" dirty="0"/>
          </a:p>
          <a:p>
            <a:pPr marL="0" indent="0">
              <a:buNone/>
            </a:pPr>
            <a:endParaRPr lang="en-US" altLang="zh-CN" dirty="0"/>
          </a:p>
        </p:txBody>
      </p:sp>
    </p:spTree>
    <p:extLst>
      <p:ext uri="{BB962C8B-B14F-4D97-AF65-F5344CB8AC3E}">
        <p14:creationId xmlns:p14="http://schemas.microsoft.com/office/powerpoint/2010/main" val="38204917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274E1-CAD3-DAC9-E88C-E257FC7815D0}"/>
              </a:ext>
            </a:extLst>
          </p:cNvPr>
          <p:cNvSpPr>
            <a:spLocks noGrp="1"/>
          </p:cNvSpPr>
          <p:nvPr>
            <p:ph type="title"/>
          </p:nvPr>
        </p:nvSpPr>
        <p:spPr/>
        <p:txBody>
          <a:bodyPr/>
          <a:lstStyle/>
          <a:p>
            <a:r>
              <a:rPr lang="zh-CN" altLang="en-US" dirty="0"/>
              <a:t>真实例子</a:t>
            </a:r>
          </a:p>
        </p:txBody>
      </p:sp>
      <p:sp>
        <p:nvSpPr>
          <p:cNvPr id="3" name="内容占位符 2">
            <a:extLst>
              <a:ext uri="{FF2B5EF4-FFF2-40B4-BE49-F238E27FC236}">
                <a16:creationId xmlns:a16="http://schemas.microsoft.com/office/drawing/2014/main" id="{0D780F6C-5875-F24A-2DEB-290B4CA6F7DD}"/>
              </a:ext>
            </a:extLst>
          </p:cNvPr>
          <p:cNvSpPr>
            <a:spLocks noGrp="1"/>
          </p:cNvSpPr>
          <p:nvPr>
            <p:ph idx="1"/>
          </p:nvPr>
        </p:nvSpPr>
        <p:spPr>
          <a:xfrm>
            <a:off x="838199" y="1825625"/>
            <a:ext cx="6545239" cy="4351338"/>
          </a:xfrm>
        </p:spPr>
        <p:txBody>
          <a:bodyPr>
            <a:normAutofit fontScale="92500"/>
          </a:bodyPr>
          <a:lstStyle/>
          <a:p>
            <a:pPr marL="0" indent="0">
              <a:buNone/>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针对在智能处理器上串行目标检测算子执行效率低下的问题，进行了目标检测算子库的高效向量化实现，相比这些算子在智能处理器上的串行实现达到了 </a:t>
            </a:r>
            <a:r>
              <a:rPr lang="en-US" altLang="zh-CN" sz="2400" dirty="0">
                <a:latin typeface="华文中宋" panose="02010600040101010101" pitchFamily="2" charset="-122"/>
                <a:ea typeface="华文中宋" panose="02010600040101010101" pitchFamily="2" charset="-122"/>
              </a:rPr>
              <a:t>44.48 </a:t>
            </a:r>
            <a:r>
              <a:rPr lang="zh-CN" altLang="en-US" sz="2400" dirty="0">
                <a:latin typeface="华文中宋" panose="02010600040101010101" pitchFamily="2" charset="-122"/>
                <a:ea typeface="华文中宋" panose="02010600040101010101" pitchFamily="2" charset="-122"/>
              </a:rPr>
              <a:t>倍的平均加速比。目标检测算子的输入数据是不连续的，导致无法有效利用向量指令进行计算。我们提出了一种数据布局优化方法，通过调整卷积层的权值，让目标检测算子的输入数据变成连续的。数据布局优化方法打破了传统编程语言中对象和结构体的概念，让表示同一属性的数据在物理存储上连续分布。然后我们在输入数据布局优化的基础上进行数据并行优化。最后，我们基于智能处理器的硬件特性实现了目标检测算子的 </a:t>
            </a:r>
            <a:r>
              <a:rPr lang="en-US" altLang="zh-CN" sz="2400" dirty="0" err="1">
                <a:latin typeface="华文中宋" panose="02010600040101010101" pitchFamily="2" charset="-122"/>
                <a:ea typeface="华文中宋" panose="02010600040101010101" pitchFamily="2" charset="-122"/>
              </a:rPr>
              <a:t>TopK</a:t>
            </a: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模块。</a:t>
            </a:r>
            <a:r>
              <a:rPr lang="zh-CN" altLang="en-US" sz="2400" dirty="0">
                <a:solidFill>
                  <a:srgbClr val="FFFF00"/>
                </a:solidFill>
                <a:latin typeface="华文中宋" panose="02010600040101010101" pitchFamily="2" charset="-122"/>
                <a:ea typeface="华文中宋" panose="02010600040101010101" pitchFamily="2" charset="-122"/>
              </a:rPr>
              <a:t>通过目标检测算子库，我们可以让目标检测算子高效地运行在智能处理器上。</a:t>
            </a:r>
          </a:p>
        </p:txBody>
      </p:sp>
      <p:sp>
        <p:nvSpPr>
          <p:cNvPr id="4" name="内容占位符 10">
            <a:extLst>
              <a:ext uri="{FF2B5EF4-FFF2-40B4-BE49-F238E27FC236}">
                <a16:creationId xmlns:a16="http://schemas.microsoft.com/office/drawing/2014/main" id="{BE039F87-4B98-510D-7A4D-0CEC373B7C36}"/>
              </a:ext>
            </a:extLst>
          </p:cNvPr>
          <p:cNvSpPr txBox="1">
            <a:spLocks/>
          </p:cNvSpPr>
          <p:nvPr/>
        </p:nvSpPr>
        <p:spPr>
          <a:xfrm>
            <a:off x="7383439" y="1883391"/>
            <a:ext cx="4543089" cy="42935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t>第一句：问题、内容、效果</a:t>
            </a:r>
            <a:endParaRPr lang="en-US" altLang="zh-CN" dirty="0"/>
          </a:p>
          <a:p>
            <a:pPr marL="0" indent="0">
              <a:buNone/>
            </a:pPr>
            <a:r>
              <a:rPr lang="zh-CN" altLang="en-US" dirty="0"/>
              <a:t>第二句：问题</a:t>
            </a:r>
            <a:endParaRPr lang="en-US" altLang="zh-CN" dirty="0"/>
          </a:p>
          <a:p>
            <a:pPr marL="0" indent="0">
              <a:buNone/>
            </a:pPr>
            <a:r>
              <a:rPr lang="zh-CN" altLang="en-US" dirty="0"/>
              <a:t>第三句：思路</a:t>
            </a:r>
            <a:endParaRPr lang="en-US" altLang="zh-CN" dirty="0"/>
          </a:p>
          <a:p>
            <a:pPr marL="0" indent="0">
              <a:buNone/>
            </a:pPr>
            <a:r>
              <a:rPr lang="zh-CN" altLang="en-US" dirty="0"/>
              <a:t>第四句：思路（内容）</a:t>
            </a:r>
            <a:endParaRPr lang="en-US" altLang="zh-CN" dirty="0"/>
          </a:p>
          <a:p>
            <a:pPr marL="0" indent="0">
              <a:buNone/>
            </a:pPr>
            <a:r>
              <a:rPr lang="zh-CN" altLang="en-US" dirty="0"/>
              <a:t>第五句：内容</a:t>
            </a:r>
            <a:endParaRPr lang="en-US" altLang="zh-CN" dirty="0"/>
          </a:p>
          <a:p>
            <a:pPr marL="0" indent="0">
              <a:buNone/>
            </a:pPr>
            <a:r>
              <a:rPr lang="zh-CN" altLang="en-US" dirty="0"/>
              <a:t>第六句：内容</a:t>
            </a:r>
            <a:endParaRPr lang="en-US" altLang="zh-CN" dirty="0"/>
          </a:p>
          <a:p>
            <a:pPr marL="0" indent="0">
              <a:buNone/>
            </a:pPr>
            <a:r>
              <a:rPr lang="zh-CN" altLang="en-US" dirty="0"/>
              <a:t>第七句：效果</a:t>
            </a:r>
            <a:endParaRPr lang="en-US" altLang="zh-CN" dirty="0"/>
          </a:p>
        </p:txBody>
      </p:sp>
    </p:spTree>
    <p:extLst>
      <p:ext uri="{BB962C8B-B14F-4D97-AF65-F5344CB8AC3E}">
        <p14:creationId xmlns:p14="http://schemas.microsoft.com/office/powerpoint/2010/main" val="22210631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274E1-CAD3-DAC9-E88C-E257FC7815D0}"/>
              </a:ext>
            </a:extLst>
          </p:cNvPr>
          <p:cNvSpPr>
            <a:spLocks noGrp="1"/>
          </p:cNvSpPr>
          <p:nvPr>
            <p:ph type="title"/>
          </p:nvPr>
        </p:nvSpPr>
        <p:spPr/>
        <p:txBody>
          <a:bodyPr/>
          <a:lstStyle/>
          <a:p>
            <a:r>
              <a:rPr lang="zh-CN" altLang="en-US" dirty="0"/>
              <a:t>真实例子</a:t>
            </a:r>
          </a:p>
        </p:txBody>
      </p:sp>
      <p:sp>
        <p:nvSpPr>
          <p:cNvPr id="3" name="内容占位符 2">
            <a:extLst>
              <a:ext uri="{FF2B5EF4-FFF2-40B4-BE49-F238E27FC236}">
                <a16:creationId xmlns:a16="http://schemas.microsoft.com/office/drawing/2014/main" id="{0D780F6C-5875-F24A-2DEB-290B4CA6F7DD}"/>
              </a:ext>
            </a:extLst>
          </p:cNvPr>
          <p:cNvSpPr>
            <a:spLocks noGrp="1"/>
          </p:cNvSpPr>
          <p:nvPr>
            <p:ph idx="1"/>
          </p:nvPr>
        </p:nvSpPr>
        <p:spPr>
          <a:xfrm>
            <a:off x="838199" y="1825625"/>
            <a:ext cx="6545239" cy="4351338"/>
          </a:xfrm>
        </p:spPr>
        <p:txBody>
          <a:bodyPr>
            <a:normAutofit fontScale="92500"/>
          </a:bodyPr>
          <a:lstStyle/>
          <a:p>
            <a:pPr marL="0" indent="0">
              <a:buNone/>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针对在智能处理器上串行目标检测算子执行效率低下的问题，进行了目标检测算子库的高效向量化实现，相比这些算子在智能处理器上的串行实现达到了 </a:t>
            </a:r>
            <a:r>
              <a:rPr lang="en-US" altLang="zh-CN" sz="2400" dirty="0">
                <a:latin typeface="华文中宋" panose="02010600040101010101" pitchFamily="2" charset="-122"/>
                <a:ea typeface="华文中宋" panose="02010600040101010101" pitchFamily="2" charset="-122"/>
              </a:rPr>
              <a:t>44.48 </a:t>
            </a:r>
            <a:r>
              <a:rPr lang="zh-CN" altLang="en-US" sz="2400" dirty="0">
                <a:latin typeface="华文中宋" panose="02010600040101010101" pitchFamily="2" charset="-122"/>
                <a:ea typeface="华文中宋" panose="02010600040101010101" pitchFamily="2" charset="-122"/>
              </a:rPr>
              <a:t>倍的平均加速比。目标检测算子的输入数据是不连续的，导致无法有效利用向量指令进行计算。我们提出了一种数据布局优化方法，通过调整卷积层的权值，让目标检测算子的输入数据变成连续的。数据布局优化方法打破了传统编程语言中对象和结构体的概念，让表示同一属性的数据在物理存储上连续分布。然后我们在输入数据布局优化的基础上进行数据并行优化。最后，我们基于智能处理器的硬件特性实现了目标检测算子的 </a:t>
            </a:r>
            <a:r>
              <a:rPr lang="en-US" altLang="zh-CN" sz="2400" dirty="0" err="1">
                <a:latin typeface="华文中宋" panose="02010600040101010101" pitchFamily="2" charset="-122"/>
                <a:ea typeface="华文中宋" panose="02010600040101010101" pitchFamily="2" charset="-122"/>
              </a:rPr>
              <a:t>TopK</a:t>
            </a: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模块。通过目标检测算子库，我们可以让目标检测算子高效地运行在智能处理器上。</a:t>
            </a:r>
          </a:p>
        </p:txBody>
      </p:sp>
      <p:sp>
        <p:nvSpPr>
          <p:cNvPr id="5" name="内容占位符 10">
            <a:extLst>
              <a:ext uri="{FF2B5EF4-FFF2-40B4-BE49-F238E27FC236}">
                <a16:creationId xmlns:a16="http://schemas.microsoft.com/office/drawing/2014/main" id="{E46CEFA3-EA33-B244-475B-F6A37DC73405}"/>
              </a:ext>
            </a:extLst>
          </p:cNvPr>
          <p:cNvSpPr txBox="1">
            <a:spLocks/>
          </p:cNvSpPr>
          <p:nvPr/>
        </p:nvSpPr>
        <p:spPr>
          <a:xfrm>
            <a:off x="7383439" y="1883391"/>
            <a:ext cx="4543089" cy="42935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t>第一句不够简短，导致反复</a:t>
            </a:r>
            <a:endParaRPr lang="en-US" altLang="zh-CN" dirty="0"/>
          </a:p>
          <a:p>
            <a:pPr marL="0" indent="0">
              <a:buNone/>
            </a:pPr>
            <a:r>
              <a:rPr lang="zh-CN" altLang="en-US" dirty="0"/>
              <a:t>思路和内容重复</a:t>
            </a:r>
            <a:endParaRPr lang="en-US" altLang="zh-CN" dirty="0"/>
          </a:p>
          <a:p>
            <a:pPr marL="0" indent="0">
              <a:buNone/>
            </a:pPr>
            <a:r>
              <a:rPr lang="zh-CN" altLang="en-US" dirty="0"/>
              <a:t>内容</a:t>
            </a:r>
            <a:r>
              <a:rPr lang="en-US" altLang="zh-CN" dirty="0" err="1"/>
              <a:t>PoW</a:t>
            </a:r>
            <a:r>
              <a:rPr lang="zh-CN" altLang="en-US" dirty="0"/>
              <a:t>，没有围绕论点</a:t>
            </a:r>
            <a:endParaRPr lang="en-US" altLang="zh-CN" dirty="0"/>
          </a:p>
          <a:p>
            <a:pPr marL="0" indent="0">
              <a:buNone/>
            </a:pPr>
            <a:r>
              <a:rPr lang="zh-CN" altLang="en-US" dirty="0"/>
              <a:t>效果变成赘语</a:t>
            </a:r>
            <a:endParaRPr lang="en-US" altLang="zh-CN" dirty="0"/>
          </a:p>
          <a:p>
            <a:pPr marL="0" indent="0">
              <a:buNone/>
            </a:pPr>
            <a:endParaRPr lang="en-US" altLang="zh-CN" dirty="0"/>
          </a:p>
          <a:p>
            <a:pPr marL="0" indent="0">
              <a:buNone/>
            </a:pPr>
            <a:r>
              <a:rPr lang="zh-CN" altLang="en-US" dirty="0"/>
              <a:t>结构初具雏形</a:t>
            </a:r>
            <a:endParaRPr lang="en-US" altLang="zh-CN" dirty="0"/>
          </a:p>
          <a:p>
            <a:pPr marL="0" indent="0">
              <a:buNone/>
            </a:pPr>
            <a:r>
              <a:rPr lang="zh-CN" altLang="en-US" dirty="0"/>
              <a:t>没有线索</a:t>
            </a:r>
            <a:endParaRPr lang="en-US" altLang="zh-CN" dirty="0"/>
          </a:p>
          <a:p>
            <a:pPr marL="0" indent="0">
              <a:buNone/>
            </a:pPr>
            <a:r>
              <a:rPr lang="zh-CN" altLang="en-US" dirty="0"/>
              <a:t>概念反复，读者理解代价高</a:t>
            </a:r>
            <a:endParaRPr lang="en-US" altLang="zh-CN" dirty="0"/>
          </a:p>
        </p:txBody>
      </p:sp>
    </p:spTree>
    <p:extLst>
      <p:ext uri="{BB962C8B-B14F-4D97-AF65-F5344CB8AC3E}">
        <p14:creationId xmlns:p14="http://schemas.microsoft.com/office/powerpoint/2010/main" val="13358259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274E1-CAD3-DAC9-E88C-E257FC7815D0}"/>
              </a:ext>
            </a:extLst>
          </p:cNvPr>
          <p:cNvSpPr>
            <a:spLocks noGrp="1"/>
          </p:cNvSpPr>
          <p:nvPr>
            <p:ph type="title"/>
          </p:nvPr>
        </p:nvSpPr>
        <p:spPr/>
        <p:txBody>
          <a:bodyPr/>
          <a:lstStyle/>
          <a:p>
            <a:r>
              <a:rPr lang="zh-CN" altLang="en-US" dirty="0"/>
              <a:t>真实例子</a:t>
            </a:r>
          </a:p>
        </p:txBody>
      </p:sp>
      <p:sp>
        <p:nvSpPr>
          <p:cNvPr id="3" name="内容占位符 2">
            <a:extLst>
              <a:ext uri="{FF2B5EF4-FFF2-40B4-BE49-F238E27FC236}">
                <a16:creationId xmlns:a16="http://schemas.microsoft.com/office/drawing/2014/main" id="{0D780F6C-5875-F24A-2DEB-290B4CA6F7DD}"/>
              </a:ext>
            </a:extLst>
          </p:cNvPr>
          <p:cNvSpPr>
            <a:spLocks noGrp="1"/>
          </p:cNvSpPr>
          <p:nvPr>
            <p:ph idx="1"/>
          </p:nvPr>
        </p:nvSpPr>
        <p:spPr>
          <a:xfrm>
            <a:off x="838199" y="1825625"/>
            <a:ext cx="6545239" cy="4351338"/>
          </a:xfrm>
        </p:spPr>
        <p:txBody>
          <a:bodyPr>
            <a:normAutofit fontScale="92500"/>
          </a:bodyPr>
          <a:lstStyle/>
          <a:p>
            <a:pPr marL="0" indent="0">
              <a:buNone/>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针对在智能处理器上串行目标检测算子执行效率低下的问题，进行了目标检测算子库的高效向量化实现，相比这些算子在智能处理器上的串行实现达到了 </a:t>
            </a:r>
            <a:r>
              <a:rPr lang="en-US" altLang="zh-CN" sz="2400" dirty="0">
                <a:latin typeface="华文中宋" panose="02010600040101010101" pitchFamily="2" charset="-122"/>
                <a:ea typeface="华文中宋" panose="02010600040101010101" pitchFamily="2" charset="-122"/>
              </a:rPr>
              <a:t>44.48 </a:t>
            </a:r>
            <a:r>
              <a:rPr lang="zh-CN" altLang="en-US" sz="2400" dirty="0">
                <a:latin typeface="华文中宋" panose="02010600040101010101" pitchFamily="2" charset="-122"/>
                <a:ea typeface="华文中宋" panose="02010600040101010101" pitchFamily="2" charset="-122"/>
              </a:rPr>
              <a:t>倍的平均加速比。目标检测算子的输入数据是不连续的，导致无法有效利用向量指令进行计算。我们提出了一种数据布局优化方法，通过调整卷积层的权值，让目标检测算子的输入数据变成连续的。数据布局优化方法打破了传统编程语言中对象和结构体的概念，让表示同一属性的数据在物理存储上连续分布。然后我们在输入数据布局优化的基础上进行数据并行优化。最后，我们基于智能处理器的硬件特性实现了目标检测算子的 </a:t>
            </a:r>
            <a:r>
              <a:rPr lang="en-US" altLang="zh-CN" sz="2400" dirty="0" err="1">
                <a:latin typeface="华文中宋" panose="02010600040101010101" pitchFamily="2" charset="-122"/>
                <a:ea typeface="华文中宋" panose="02010600040101010101" pitchFamily="2" charset="-122"/>
              </a:rPr>
              <a:t>TopK</a:t>
            </a: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模块。通过目标检测算子库，我们可以让目标检测算子高效地运行在智能处理器上。</a:t>
            </a:r>
          </a:p>
        </p:txBody>
      </p:sp>
      <p:sp>
        <p:nvSpPr>
          <p:cNvPr id="4" name="内容占位符 2">
            <a:extLst>
              <a:ext uri="{FF2B5EF4-FFF2-40B4-BE49-F238E27FC236}">
                <a16:creationId xmlns:a16="http://schemas.microsoft.com/office/drawing/2014/main" id="{3FBBE701-570E-448F-5A82-7EB37DFD5FA3}"/>
              </a:ext>
            </a:extLst>
          </p:cNvPr>
          <p:cNvSpPr txBox="1">
            <a:spLocks/>
          </p:cNvSpPr>
          <p:nvPr/>
        </p:nvSpPr>
        <p:spPr>
          <a:xfrm>
            <a:off x="7464188" y="1825625"/>
            <a:ext cx="433988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在智能处理器上改进了常见的目标检测算子。</a:t>
            </a:r>
          </a:p>
        </p:txBody>
      </p:sp>
    </p:spTree>
    <p:extLst>
      <p:ext uri="{BB962C8B-B14F-4D97-AF65-F5344CB8AC3E}">
        <p14:creationId xmlns:p14="http://schemas.microsoft.com/office/powerpoint/2010/main" val="4022125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F4C63-1428-1A79-772B-28471EAA08D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0244F6C-9A53-4CA1-660E-4B357CA754D7}"/>
              </a:ext>
            </a:extLst>
          </p:cNvPr>
          <p:cNvSpPr>
            <a:spLocks noGrp="1"/>
          </p:cNvSpPr>
          <p:nvPr>
            <p:ph type="title"/>
          </p:nvPr>
        </p:nvSpPr>
        <p:spPr/>
        <p:txBody>
          <a:bodyPr/>
          <a:lstStyle/>
          <a:p>
            <a:r>
              <a:rPr lang="zh-CN" altLang="en-US" sz="4400" dirty="0"/>
              <a:t>我：</a:t>
            </a:r>
            <a:r>
              <a:rPr lang="zh-CN" altLang="en-US" dirty="0"/>
              <a:t>“意识论”</a:t>
            </a:r>
          </a:p>
        </p:txBody>
      </p:sp>
      <p:sp>
        <p:nvSpPr>
          <p:cNvPr id="3" name="内容占位符 2">
            <a:extLst>
              <a:ext uri="{FF2B5EF4-FFF2-40B4-BE49-F238E27FC236}">
                <a16:creationId xmlns:a16="http://schemas.microsoft.com/office/drawing/2014/main" id="{B95161D8-0E0F-20BF-D53A-72033834B750}"/>
              </a:ext>
            </a:extLst>
          </p:cNvPr>
          <p:cNvSpPr>
            <a:spLocks noGrp="1"/>
          </p:cNvSpPr>
          <p:nvPr>
            <p:ph idx="1"/>
          </p:nvPr>
        </p:nvSpPr>
        <p:spPr>
          <a:xfrm>
            <a:off x="838200" y="1825625"/>
            <a:ext cx="10515600" cy="4957730"/>
          </a:xfrm>
        </p:spPr>
        <p:txBody>
          <a:bodyPr>
            <a:normAutofit/>
          </a:bodyPr>
          <a:lstStyle/>
          <a:p>
            <a:r>
              <a:rPr lang="zh-CN" altLang="en-US" b="1" dirty="0"/>
              <a:t>意识</a:t>
            </a:r>
            <a:r>
              <a:rPr lang="en-US" altLang="zh-CN" b="1" dirty="0"/>
              <a:t>(consciousness)</a:t>
            </a:r>
            <a:r>
              <a:rPr lang="zh-CN" altLang="en-US" b="1" dirty="0"/>
              <a:t>：</a:t>
            </a:r>
            <a:r>
              <a:rPr lang="zh-CN" altLang="en-US" dirty="0"/>
              <a:t>指人对外界和自身的觉察与关注程度。</a:t>
            </a:r>
            <a:endParaRPr lang="en-US" altLang="zh-CN" dirty="0"/>
          </a:p>
          <a:p>
            <a:pPr lvl="1"/>
            <a:r>
              <a:rPr lang="zh-CN" altLang="en-US" b="1" dirty="0"/>
              <a:t>“没有意识”：</a:t>
            </a:r>
            <a:r>
              <a:rPr lang="zh-CN" altLang="en-US" dirty="0"/>
              <a:t>已经昏迷了，不知道接下来会发生什么事情。</a:t>
            </a:r>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r>
              <a:rPr lang="zh-CN" altLang="en-US" b="1" dirty="0"/>
              <a:t>“有意识”：</a:t>
            </a:r>
            <a:r>
              <a:rPr lang="zh-CN" altLang="en-US" dirty="0"/>
              <a:t>知道</a:t>
            </a:r>
            <a:r>
              <a:rPr lang="zh-CN" altLang="en-US" dirty="0">
                <a:solidFill>
                  <a:srgbClr val="FFFF00"/>
                </a:solidFill>
              </a:rPr>
              <a:t>自己是谁</a:t>
            </a:r>
            <a:r>
              <a:rPr lang="zh-CN" altLang="en-US" dirty="0"/>
              <a:t>，知道</a:t>
            </a:r>
            <a:r>
              <a:rPr lang="zh-CN" altLang="en-US" dirty="0">
                <a:solidFill>
                  <a:srgbClr val="FFFF00"/>
                </a:solidFill>
              </a:rPr>
              <a:t>要做什么</a:t>
            </a:r>
            <a:r>
              <a:rPr lang="zh-CN" altLang="en-US" dirty="0"/>
              <a:t>，知道</a:t>
            </a:r>
            <a:r>
              <a:rPr lang="zh-CN" altLang="en-US" dirty="0">
                <a:solidFill>
                  <a:srgbClr val="FFFF00"/>
                </a:solidFill>
              </a:rPr>
              <a:t>怎么做</a:t>
            </a:r>
            <a:r>
              <a:rPr lang="zh-CN" altLang="en-US" dirty="0"/>
              <a:t>。</a:t>
            </a:r>
            <a:endParaRPr lang="en-US" altLang="zh-CN" dirty="0"/>
          </a:p>
          <a:p>
            <a:r>
              <a:rPr lang="zh-CN" altLang="en-US" dirty="0"/>
              <a:t>高质量学位论文绝不是无意间写就的</a:t>
            </a:r>
            <a:endParaRPr lang="en-US" altLang="zh-CN" dirty="0"/>
          </a:p>
        </p:txBody>
      </p:sp>
      <p:pic>
        <p:nvPicPr>
          <p:cNvPr id="7" name="图片 6">
            <a:extLst>
              <a:ext uri="{FF2B5EF4-FFF2-40B4-BE49-F238E27FC236}">
                <a16:creationId xmlns:a16="http://schemas.microsoft.com/office/drawing/2014/main" id="{4345F5FD-19F0-75BA-B430-3432C2F96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080" y="2829114"/>
            <a:ext cx="4134802" cy="2214373"/>
          </a:xfrm>
          <a:prstGeom prst="rect">
            <a:avLst/>
          </a:prstGeom>
        </p:spPr>
      </p:pic>
    </p:spTree>
    <p:extLst>
      <p:ext uri="{BB962C8B-B14F-4D97-AF65-F5344CB8AC3E}">
        <p14:creationId xmlns:p14="http://schemas.microsoft.com/office/powerpoint/2010/main" val="26903389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274E1-CAD3-DAC9-E88C-E257FC7815D0}"/>
              </a:ext>
            </a:extLst>
          </p:cNvPr>
          <p:cNvSpPr>
            <a:spLocks noGrp="1"/>
          </p:cNvSpPr>
          <p:nvPr>
            <p:ph type="title"/>
          </p:nvPr>
        </p:nvSpPr>
        <p:spPr/>
        <p:txBody>
          <a:bodyPr/>
          <a:lstStyle/>
          <a:p>
            <a:r>
              <a:rPr lang="zh-CN" altLang="en-US" dirty="0"/>
              <a:t>真实例子</a:t>
            </a:r>
          </a:p>
        </p:txBody>
      </p:sp>
      <p:sp>
        <p:nvSpPr>
          <p:cNvPr id="3" name="内容占位符 2">
            <a:extLst>
              <a:ext uri="{FF2B5EF4-FFF2-40B4-BE49-F238E27FC236}">
                <a16:creationId xmlns:a16="http://schemas.microsoft.com/office/drawing/2014/main" id="{0D780F6C-5875-F24A-2DEB-290B4CA6F7DD}"/>
              </a:ext>
            </a:extLst>
          </p:cNvPr>
          <p:cNvSpPr>
            <a:spLocks noGrp="1"/>
          </p:cNvSpPr>
          <p:nvPr>
            <p:ph idx="1"/>
          </p:nvPr>
        </p:nvSpPr>
        <p:spPr>
          <a:xfrm>
            <a:off x="838199" y="1825625"/>
            <a:ext cx="6545239" cy="4351338"/>
          </a:xfrm>
        </p:spPr>
        <p:txBody>
          <a:bodyPr>
            <a:normAutofit fontScale="92500"/>
          </a:bodyPr>
          <a:lstStyle/>
          <a:p>
            <a:pPr marL="0" indent="0">
              <a:buNone/>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针对在智能处理器上串行目标检测算子执行效率低下的问题，进行了目标检测算子库的高效向量化实现，相比这些算子在智能处理器上的串行实现达到了 </a:t>
            </a:r>
            <a:r>
              <a:rPr lang="en-US" altLang="zh-CN" sz="2400" dirty="0">
                <a:latin typeface="华文中宋" panose="02010600040101010101" pitchFamily="2" charset="-122"/>
                <a:ea typeface="华文中宋" panose="02010600040101010101" pitchFamily="2" charset="-122"/>
              </a:rPr>
              <a:t>44.48 </a:t>
            </a:r>
            <a:r>
              <a:rPr lang="zh-CN" altLang="en-US" sz="2400" dirty="0">
                <a:latin typeface="华文中宋" panose="02010600040101010101" pitchFamily="2" charset="-122"/>
                <a:ea typeface="华文中宋" panose="02010600040101010101" pitchFamily="2" charset="-122"/>
              </a:rPr>
              <a:t>倍的平均加速比。目标检测算子的输入数据是不连续的，导致无法有效利用向量指令进行计算。我们提出了一种数据布局优化方法，通过调整卷积层的权值，让目标检测算子的输入数据变成连续的。数据布局优化方法打破了传统编程语言中对象和结构体的概念，让表示同一属性的数据在物理存储上连续分布。然后我们在输入数据布局优化的基础上进行数据并行优化。最后，我们基于智能处理器的硬件特性实现了目标检测算子的 </a:t>
            </a:r>
            <a:r>
              <a:rPr lang="en-US" altLang="zh-CN" sz="2400" dirty="0" err="1">
                <a:latin typeface="华文中宋" panose="02010600040101010101" pitchFamily="2" charset="-122"/>
                <a:ea typeface="华文中宋" panose="02010600040101010101" pitchFamily="2" charset="-122"/>
              </a:rPr>
              <a:t>TopK</a:t>
            </a: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模块。通过目标检测算子库，我们可以让目标检测算子高效地运行在智能处理器上。</a:t>
            </a:r>
          </a:p>
        </p:txBody>
      </p:sp>
      <p:sp>
        <p:nvSpPr>
          <p:cNvPr id="4" name="内容占位符 2">
            <a:extLst>
              <a:ext uri="{FF2B5EF4-FFF2-40B4-BE49-F238E27FC236}">
                <a16:creationId xmlns:a16="http://schemas.microsoft.com/office/drawing/2014/main" id="{3FBBE701-570E-448F-5A82-7EB37DFD5FA3}"/>
              </a:ext>
            </a:extLst>
          </p:cNvPr>
          <p:cNvSpPr txBox="1">
            <a:spLocks/>
          </p:cNvSpPr>
          <p:nvPr/>
        </p:nvSpPr>
        <p:spPr>
          <a:xfrm>
            <a:off x="7464188" y="1825625"/>
            <a:ext cx="433988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在智能处理器上改进了常见的</a:t>
            </a:r>
            <a:r>
              <a:rPr lang="zh-CN" altLang="en-US" sz="2200" dirty="0">
                <a:solidFill>
                  <a:schemeClr val="accent6">
                    <a:lumMod val="60000"/>
                    <a:lumOff val="40000"/>
                  </a:schemeClr>
                </a:solidFill>
                <a:latin typeface="华文中宋" panose="02010600040101010101" pitchFamily="2" charset="-122"/>
                <a:ea typeface="华文中宋" panose="02010600040101010101" pitchFamily="2" charset="-122"/>
              </a:rPr>
              <a:t>目标检测算子</a:t>
            </a:r>
            <a:r>
              <a:rPr lang="zh-CN" altLang="en-US" sz="2200" dirty="0">
                <a:latin typeface="华文中宋" panose="02010600040101010101" pitchFamily="2" charset="-122"/>
                <a:ea typeface="华文中宋" panose="02010600040101010101" pitchFamily="2" charset="-122"/>
              </a:rPr>
              <a:t>。这些</a:t>
            </a:r>
            <a:r>
              <a:rPr lang="zh-CN" altLang="en-US" sz="2200" dirty="0">
                <a:solidFill>
                  <a:schemeClr val="accent6">
                    <a:lumMod val="60000"/>
                    <a:lumOff val="40000"/>
                  </a:schemeClr>
                </a:solidFill>
                <a:latin typeface="华文中宋" panose="02010600040101010101" pitchFamily="2" charset="-122"/>
                <a:ea typeface="华文中宋" panose="02010600040101010101" pitchFamily="2" charset="-122"/>
              </a:rPr>
              <a:t>算子</a:t>
            </a:r>
            <a:r>
              <a:rPr lang="zh-CN" altLang="en-US" sz="2200" dirty="0">
                <a:latin typeface="华文中宋" panose="02010600040101010101" pitchFamily="2" charset="-122"/>
                <a:ea typeface="华文中宋" panose="02010600040101010101" pitchFamily="2" charset="-122"/>
              </a:rPr>
              <a:t>需要处理结构化数据，导致难以在智能处理器上高效实现。</a:t>
            </a:r>
          </a:p>
        </p:txBody>
      </p:sp>
    </p:spTree>
    <p:extLst>
      <p:ext uri="{BB962C8B-B14F-4D97-AF65-F5344CB8AC3E}">
        <p14:creationId xmlns:p14="http://schemas.microsoft.com/office/powerpoint/2010/main" val="40152007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274E1-CAD3-DAC9-E88C-E257FC7815D0}"/>
              </a:ext>
            </a:extLst>
          </p:cNvPr>
          <p:cNvSpPr>
            <a:spLocks noGrp="1"/>
          </p:cNvSpPr>
          <p:nvPr>
            <p:ph type="title"/>
          </p:nvPr>
        </p:nvSpPr>
        <p:spPr/>
        <p:txBody>
          <a:bodyPr/>
          <a:lstStyle/>
          <a:p>
            <a:r>
              <a:rPr lang="zh-CN" altLang="en-US" dirty="0"/>
              <a:t>真实例子</a:t>
            </a:r>
          </a:p>
        </p:txBody>
      </p:sp>
      <p:sp>
        <p:nvSpPr>
          <p:cNvPr id="3" name="内容占位符 2">
            <a:extLst>
              <a:ext uri="{FF2B5EF4-FFF2-40B4-BE49-F238E27FC236}">
                <a16:creationId xmlns:a16="http://schemas.microsoft.com/office/drawing/2014/main" id="{0D780F6C-5875-F24A-2DEB-290B4CA6F7DD}"/>
              </a:ext>
            </a:extLst>
          </p:cNvPr>
          <p:cNvSpPr>
            <a:spLocks noGrp="1"/>
          </p:cNvSpPr>
          <p:nvPr>
            <p:ph idx="1"/>
          </p:nvPr>
        </p:nvSpPr>
        <p:spPr>
          <a:xfrm>
            <a:off x="838199" y="1825625"/>
            <a:ext cx="6545239" cy="4351338"/>
          </a:xfrm>
        </p:spPr>
        <p:txBody>
          <a:bodyPr>
            <a:normAutofit fontScale="92500"/>
          </a:bodyPr>
          <a:lstStyle/>
          <a:p>
            <a:pPr marL="0" indent="0">
              <a:buNone/>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针对在智能处理器上串行目标检测算子执行效率低下的问题，进行了目标检测算子库的高效向量化实现，相比这些算子在智能处理器上的串行实现达到了 </a:t>
            </a:r>
            <a:r>
              <a:rPr lang="en-US" altLang="zh-CN" sz="2400" dirty="0">
                <a:latin typeface="华文中宋" panose="02010600040101010101" pitchFamily="2" charset="-122"/>
                <a:ea typeface="华文中宋" panose="02010600040101010101" pitchFamily="2" charset="-122"/>
              </a:rPr>
              <a:t>44.48 </a:t>
            </a:r>
            <a:r>
              <a:rPr lang="zh-CN" altLang="en-US" sz="2400" dirty="0">
                <a:latin typeface="华文中宋" panose="02010600040101010101" pitchFamily="2" charset="-122"/>
                <a:ea typeface="华文中宋" panose="02010600040101010101" pitchFamily="2" charset="-122"/>
              </a:rPr>
              <a:t>倍的平均加速比。目标检测算子的输入数据是不连续的，导致无法有效利用向量指令进行计算。我们提出了一种数据布局优化方法，通过调整卷积层的权值，让目标检测算子的输入数据变成连续的。数据布局优化方法打破了传统编程语言中对象和结构体的概念，让表示同一属性的数据在物理存储上连续分布。然后我们在输入数据布局优化的基础上进行数据并行优化。最后，我们基于智能处理器的硬件特性实现了目标检测算子的 </a:t>
            </a:r>
            <a:r>
              <a:rPr lang="en-US" altLang="zh-CN" sz="2400" dirty="0" err="1">
                <a:latin typeface="华文中宋" panose="02010600040101010101" pitchFamily="2" charset="-122"/>
                <a:ea typeface="华文中宋" panose="02010600040101010101" pitchFamily="2" charset="-122"/>
              </a:rPr>
              <a:t>TopK</a:t>
            </a: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模块。通过目标检测算子库，我们可以让目标检测算子高效地运行在智能处理器上。</a:t>
            </a:r>
          </a:p>
        </p:txBody>
      </p:sp>
      <p:sp>
        <p:nvSpPr>
          <p:cNvPr id="4" name="内容占位符 2">
            <a:extLst>
              <a:ext uri="{FF2B5EF4-FFF2-40B4-BE49-F238E27FC236}">
                <a16:creationId xmlns:a16="http://schemas.microsoft.com/office/drawing/2014/main" id="{3FBBE701-570E-448F-5A82-7EB37DFD5FA3}"/>
              </a:ext>
            </a:extLst>
          </p:cNvPr>
          <p:cNvSpPr txBox="1">
            <a:spLocks/>
          </p:cNvSpPr>
          <p:nvPr/>
        </p:nvSpPr>
        <p:spPr>
          <a:xfrm>
            <a:off x="7464188" y="1825625"/>
            <a:ext cx="433988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在智能处理器上改进了常见的目标检测算子。这些算子需要处理结构化数据，导致难以在</a:t>
            </a:r>
            <a:r>
              <a:rPr lang="zh-CN" altLang="en-US" sz="2200" dirty="0">
                <a:solidFill>
                  <a:schemeClr val="accent6">
                    <a:lumMod val="60000"/>
                    <a:lumOff val="40000"/>
                  </a:schemeClr>
                </a:solidFill>
                <a:latin typeface="华文中宋" panose="02010600040101010101" pitchFamily="2" charset="-122"/>
                <a:ea typeface="华文中宋" panose="02010600040101010101" pitchFamily="2" charset="-122"/>
              </a:rPr>
              <a:t>智能处理器</a:t>
            </a:r>
            <a:r>
              <a:rPr lang="zh-CN" altLang="en-US" sz="2200" dirty="0">
                <a:latin typeface="华文中宋" panose="02010600040101010101" pitchFamily="2" charset="-122"/>
                <a:ea typeface="华文中宋" panose="02010600040101010101" pitchFamily="2" charset="-122"/>
              </a:rPr>
              <a:t>上高效实现。针对</a:t>
            </a:r>
            <a:r>
              <a:rPr lang="zh-CN" altLang="en-US" sz="2200" dirty="0">
                <a:solidFill>
                  <a:schemeClr val="accent6">
                    <a:lumMod val="60000"/>
                    <a:lumOff val="40000"/>
                  </a:schemeClr>
                </a:solidFill>
                <a:latin typeface="华文中宋" panose="02010600040101010101" pitchFamily="2" charset="-122"/>
                <a:ea typeface="华文中宋" panose="02010600040101010101" pitchFamily="2" charset="-122"/>
              </a:rPr>
              <a:t>智能处理器</a:t>
            </a:r>
            <a:r>
              <a:rPr lang="zh-CN" altLang="en-US" sz="2200" dirty="0">
                <a:latin typeface="华文中宋" panose="02010600040101010101" pitchFamily="2" charset="-122"/>
                <a:ea typeface="华文中宋" panose="02010600040101010101" pitchFamily="2" charset="-122"/>
              </a:rPr>
              <a:t>的硬件特点，我们提出一种数据布局优化方法。</a:t>
            </a:r>
          </a:p>
        </p:txBody>
      </p:sp>
    </p:spTree>
    <p:extLst>
      <p:ext uri="{BB962C8B-B14F-4D97-AF65-F5344CB8AC3E}">
        <p14:creationId xmlns:p14="http://schemas.microsoft.com/office/powerpoint/2010/main" val="15633499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274E1-CAD3-DAC9-E88C-E257FC7815D0}"/>
              </a:ext>
            </a:extLst>
          </p:cNvPr>
          <p:cNvSpPr>
            <a:spLocks noGrp="1"/>
          </p:cNvSpPr>
          <p:nvPr>
            <p:ph type="title"/>
          </p:nvPr>
        </p:nvSpPr>
        <p:spPr/>
        <p:txBody>
          <a:bodyPr/>
          <a:lstStyle/>
          <a:p>
            <a:r>
              <a:rPr lang="zh-CN" altLang="en-US" dirty="0"/>
              <a:t>真实例子</a:t>
            </a:r>
          </a:p>
        </p:txBody>
      </p:sp>
      <p:sp>
        <p:nvSpPr>
          <p:cNvPr id="3" name="内容占位符 2">
            <a:extLst>
              <a:ext uri="{FF2B5EF4-FFF2-40B4-BE49-F238E27FC236}">
                <a16:creationId xmlns:a16="http://schemas.microsoft.com/office/drawing/2014/main" id="{0D780F6C-5875-F24A-2DEB-290B4CA6F7DD}"/>
              </a:ext>
            </a:extLst>
          </p:cNvPr>
          <p:cNvSpPr>
            <a:spLocks noGrp="1"/>
          </p:cNvSpPr>
          <p:nvPr>
            <p:ph idx="1"/>
          </p:nvPr>
        </p:nvSpPr>
        <p:spPr>
          <a:xfrm>
            <a:off x="838199" y="1825625"/>
            <a:ext cx="6545239" cy="4351338"/>
          </a:xfrm>
        </p:spPr>
        <p:txBody>
          <a:bodyPr>
            <a:normAutofit fontScale="92500"/>
          </a:bodyPr>
          <a:lstStyle/>
          <a:p>
            <a:pPr marL="0" indent="0">
              <a:buNone/>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针对在智能处理器上串行目标检测算子执行效率低下的问题，进行了目标检测算子库的高效向量化实现，相比这些算子在智能处理器上的串行实现达到了 </a:t>
            </a:r>
            <a:r>
              <a:rPr lang="en-US" altLang="zh-CN" sz="2400" dirty="0">
                <a:latin typeface="华文中宋" panose="02010600040101010101" pitchFamily="2" charset="-122"/>
                <a:ea typeface="华文中宋" panose="02010600040101010101" pitchFamily="2" charset="-122"/>
              </a:rPr>
              <a:t>44.48 </a:t>
            </a:r>
            <a:r>
              <a:rPr lang="zh-CN" altLang="en-US" sz="2400" dirty="0">
                <a:latin typeface="华文中宋" panose="02010600040101010101" pitchFamily="2" charset="-122"/>
                <a:ea typeface="华文中宋" panose="02010600040101010101" pitchFamily="2" charset="-122"/>
              </a:rPr>
              <a:t>倍的平均加速比。目标检测算子的输入数据是不连续的，导致无法有效利用向量指令进行计算。我们提出了一种数据布局优化方法，通过调整卷积层的权值，让目标检测算子的输入数据变成连续的。数据布局优化方法打破了传统编程语言中对象和结构体的概念，让表示同一属性的数据在物理存储上连续分布。然后我们在输入数据布局优化的基础上进行数据并行优化。最后，我们基于智能处理器的硬件特性实现了目标检测算子的 </a:t>
            </a:r>
            <a:r>
              <a:rPr lang="en-US" altLang="zh-CN" sz="2400" dirty="0" err="1">
                <a:latin typeface="华文中宋" panose="02010600040101010101" pitchFamily="2" charset="-122"/>
                <a:ea typeface="华文中宋" panose="02010600040101010101" pitchFamily="2" charset="-122"/>
              </a:rPr>
              <a:t>TopK</a:t>
            </a: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模块。通过目标检测算子库，我们可以让目标检测算子高效地运行在智能处理器上。</a:t>
            </a:r>
          </a:p>
        </p:txBody>
      </p:sp>
      <p:sp>
        <p:nvSpPr>
          <p:cNvPr id="4" name="内容占位符 2">
            <a:extLst>
              <a:ext uri="{FF2B5EF4-FFF2-40B4-BE49-F238E27FC236}">
                <a16:creationId xmlns:a16="http://schemas.microsoft.com/office/drawing/2014/main" id="{3FBBE701-570E-448F-5A82-7EB37DFD5FA3}"/>
              </a:ext>
            </a:extLst>
          </p:cNvPr>
          <p:cNvSpPr txBox="1">
            <a:spLocks/>
          </p:cNvSpPr>
          <p:nvPr/>
        </p:nvSpPr>
        <p:spPr>
          <a:xfrm>
            <a:off x="7464188" y="1825625"/>
            <a:ext cx="433988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在智能处理器上改进了常见的目标检测算子。这些算子需要处理结构化数据，导致难以在智能处理器上高效实现。针对智能处理器的硬件特点，我们提出一种</a:t>
            </a:r>
            <a:r>
              <a:rPr lang="zh-CN" altLang="en-US" sz="2200" dirty="0">
                <a:solidFill>
                  <a:schemeClr val="accent6">
                    <a:lumMod val="60000"/>
                    <a:lumOff val="40000"/>
                  </a:schemeClr>
                </a:solidFill>
                <a:latin typeface="华文中宋" panose="02010600040101010101" pitchFamily="2" charset="-122"/>
                <a:ea typeface="华文中宋" panose="02010600040101010101" pitchFamily="2" charset="-122"/>
              </a:rPr>
              <a:t>数据布局优化方法</a:t>
            </a:r>
            <a:r>
              <a:rPr lang="zh-CN" altLang="en-US" sz="2200" dirty="0">
                <a:latin typeface="华文中宋" panose="02010600040101010101" pitchFamily="2" charset="-122"/>
                <a:ea typeface="华文中宋" panose="02010600040101010101" pitchFamily="2" charset="-122"/>
              </a:rPr>
              <a:t>。该</a:t>
            </a:r>
            <a:r>
              <a:rPr lang="zh-CN" altLang="en-US" sz="2200" dirty="0">
                <a:solidFill>
                  <a:schemeClr val="accent6">
                    <a:lumMod val="60000"/>
                    <a:lumOff val="40000"/>
                  </a:schemeClr>
                </a:solidFill>
                <a:latin typeface="华文中宋" panose="02010600040101010101" pitchFamily="2" charset="-122"/>
                <a:ea typeface="华文中宋" panose="02010600040101010101" pitchFamily="2" charset="-122"/>
              </a:rPr>
              <a:t>方法</a:t>
            </a:r>
            <a:r>
              <a:rPr lang="zh-CN" altLang="en-US" sz="2200" dirty="0">
                <a:latin typeface="华文中宋" panose="02010600040101010101" pitchFamily="2" charset="-122"/>
                <a:ea typeface="华文中宋" panose="02010600040101010101" pitchFamily="2" charset="-122"/>
              </a:rPr>
              <a:t>打破了传统编程范式中对象和结构体的概念，使表示同一属性的数据以连续地址排布，更加符合智能处理器的计算模式。</a:t>
            </a:r>
          </a:p>
        </p:txBody>
      </p:sp>
    </p:spTree>
    <p:extLst>
      <p:ext uri="{BB962C8B-B14F-4D97-AF65-F5344CB8AC3E}">
        <p14:creationId xmlns:p14="http://schemas.microsoft.com/office/powerpoint/2010/main" val="22288132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A274E1-CAD3-DAC9-E88C-E257FC7815D0}"/>
              </a:ext>
            </a:extLst>
          </p:cNvPr>
          <p:cNvSpPr>
            <a:spLocks noGrp="1"/>
          </p:cNvSpPr>
          <p:nvPr>
            <p:ph type="title"/>
          </p:nvPr>
        </p:nvSpPr>
        <p:spPr/>
        <p:txBody>
          <a:bodyPr/>
          <a:lstStyle/>
          <a:p>
            <a:r>
              <a:rPr lang="zh-CN" altLang="en-US" dirty="0"/>
              <a:t>真实例子</a:t>
            </a:r>
          </a:p>
        </p:txBody>
      </p:sp>
      <p:sp>
        <p:nvSpPr>
          <p:cNvPr id="3" name="内容占位符 2">
            <a:extLst>
              <a:ext uri="{FF2B5EF4-FFF2-40B4-BE49-F238E27FC236}">
                <a16:creationId xmlns:a16="http://schemas.microsoft.com/office/drawing/2014/main" id="{0D780F6C-5875-F24A-2DEB-290B4CA6F7DD}"/>
              </a:ext>
            </a:extLst>
          </p:cNvPr>
          <p:cNvSpPr>
            <a:spLocks noGrp="1"/>
          </p:cNvSpPr>
          <p:nvPr>
            <p:ph idx="1"/>
          </p:nvPr>
        </p:nvSpPr>
        <p:spPr>
          <a:xfrm>
            <a:off x="838199" y="1825625"/>
            <a:ext cx="6545239" cy="4351338"/>
          </a:xfrm>
        </p:spPr>
        <p:txBody>
          <a:bodyPr>
            <a:normAutofit fontScale="92500"/>
          </a:bodyPr>
          <a:lstStyle/>
          <a:p>
            <a:pPr marL="0" indent="0">
              <a:buNone/>
            </a:pP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针对在智能处理器上串行目标检测算子执行效率低下的问题，进行了目标检测算子库的高效向量化实现，相比这些算子在智能处理器上的串行实现达到了 </a:t>
            </a:r>
            <a:r>
              <a:rPr lang="en-US" altLang="zh-CN" sz="2400" dirty="0">
                <a:latin typeface="华文中宋" panose="02010600040101010101" pitchFamily="2" charset="-122"/>
                <a:ea typeface="华文中宋" panose="02010600040101010101" pitchFamily="2" charset="-122"/>
              </a:rPr>
              <a:t>44.48 </a:t>
            </a:r>
            <a:r>
              <a:rPr lang="zh-CN" altLang="en-US" sz="2400" dirty="0">
                <a:latin typeface="华文中宋" panose="02010600040101010101" pitchFamily="2" charset="-122"/>
                <a:ea typeface="华文中宋" panose="02010600040101010101" pitchFamily="2" charset="-122"/>
              </a:rPr>
              <a:t>倍的平均加速比。目标检测算子的输入数据是不连续的，导致无法有效利用向量指令进行计算。我们提出了一种数据布局优化方法，通过调整卷积层的权值，让目标检测算子的输入数据变成连续的。数据布局优化方法打破了传统编程语言中对象和结构体的概念，让表示同一属性的数据在物理存储上连续分布。然后我们在输入数据布局优化的基础上进行数据并行优化。最后，我们基于智能处理器的硬件特性实现了目标检测算子的 </a:t>
            </a:r>
            <a:r>
              <a:rPr lang="en-US" altLang="zh-CN" sz="2400" dirty="0" err="1">
                <a:latin typeface="华文中宋" panose="02010600040101010101" pitchFamily="2" charset="-122"/>
                <a:ea typeface="华文中宋" panose="02010600040101010101" pitchFamily="2" charset="-122"/>
              </a:rPr>
              <a:t>TopK</a:t>
            </a:r>
            <a:r>
              <a:rPr lang="en-US" altLang="zh-CN" sz="2400" dirty="0">
                <a:latin typeface="华文中宋" panose="02010600040101010101" pitchFamily="2" charset="-122"/>
                <a:ea typeface="华文中宋" panose="02010600040101010101" pitchFamily="2" charset="-122"/>
              </a:rPr>
              <a:t> </a:t>
            </a:r>
            <a:r>
              <a:rPr lang="zh-CN" altLang="en-US" sz="2400" dirty="0">
                <a:latin typeface="华文中宋" panose="02010600040101010101" pitchFamily="2" charset="-122"/>
                <a:ea typeface="华文中宋" panose="02010600040101010101" pitchFamily="2" charset="-122"/>
              </a:rPr>
              <a:t>模块。通过目标检测算子库，我们可以让目标检测算子高效地运行在智能处理器上。</a:t>
            </a:r>
          </a:p>
        </p:txBody>
      </p:sp>
      <p:sp>
        <p:nvSpPr>
          <p:cNvPr id="4" name="内容占位符 2">
            <a:extLst>
              <a:ext uri="{FF2B5EF4-FFF2-40B4-BE49-F238E27FC236}">
                <a16:creationId xmlns:a16="http://schemas.microsoft.com/office/drawing/2014/main" id="{3FBBE701-570E-448F-5A82-7EB37DFD5FA3}"/>
              </a:ext>
            </a:extLst>
          </p:cNvPr>
          <p:cNvSpPr txBox="1">
            <a:spLocks/>
          </p:cNvSpPr>
          <p:nvPr/>
        </p:nvSpPr>
        <p:spPr>
          <a:xfrm>
            <a:off x="7464188" y="1825625"/>
            <a:ext cx="433988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Comic Sans MS" panose="030F0702030302020204" pitchFamily="66" charset="0"/>
                <a:ea typeface="幼圆" panose="020105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Comic Sans MS" panose="030F0702030302020204" pitchFamily="66" charset="0"/>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Comic Sans MS" panose="030F0702030302020204" pitchFamily="66" charset="0"/>
                <a:ea typeface="幼圆" panose="020105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Comic Sans MS" panose="030F0702030302020204" pitchFamily="66" charset="0"/>
                <a:ea typeface="幼圆"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200" dirty="0">
                <a:latin typeface="华文中宋" panose="02010600040101010101" pitchFamily="2" charset="-122"/>
                <a:ea typeface="华文中宋" panose="02010600040101010101" pitchFamily="2" charset="-122"/>
              </a:rPr>
              <a:t>	</a:t>
            </a:r>
            <a:r>
              <a:rPr lang="zh-CN" altLang="en-US" sz="2200" dirty="0">
                <a:latin typeface="华文中宋" panose="02010600040101010101" pitchFamily="2" charset="-122"/>
                <a:ea typeface="华文中宋" panose="02010600040101010101" pitchFamily="2" charset="-122"/>
              </a:rPr>
              <a:t>在智能处理器上改进了常见的目标检测算子。这些算子需要处理结构化数据，导致难以在智能处理器上高效实现。针对智能处理器的硬件特点，我们提出一种数据布局优化方法。该方法打破了传统编程范式中对象和结构体的概念，使表示同一属性的数据以连续地址排布，更加符合</a:t>
            </a:r>
            <a:r>
              <a:rPr lang="zh-CN" altLang="en-US" sz="2200" dirty="0">
                <a:solidFill>
                  <a:schemeClr val="accent6">
                    <a:lumMod val="60000"/>
                    <a:lumOff val="40000"/>
                  </a:schemeClr>
                </a:solidFill>
                <a:latin typeface="华文中宋" panose="02010600040101010101" pitchFamily="2" charset="-122"/>
                <a:ea typeface="华文中宋" panose="02010600040101010101" pitchFamily="2" charset="-122"/>
              </a:rPr>
              <a:t>智能处理器</a:t>
            </a:r>
            <a:r>
              <a:rPr lang="zh-CN" altLang="en-US" sz="2200" dirty="0">
                <a:latin typeface="华文中宋" panose="02010600040101010101" pitchFamily="2" charset="-122"/>
                <a:ea typeface="华文中宋" panose="02010600040101010101" pitchFamily="2" charset="-122"/>
              </a:rPr>
              <a:t>的计算模式。针对</a:t>
            </a:r>
            <a:r>
              <a:rPr lang="en-US" altLang="zh-CN" sz="2200" dirty="0">
                <a:solidFill>
                  <a:schemeClr val="accent6">
                    <a:lumMod val="60000"/>
                    <a:lumOff val="40000"/>
                  </a:schemeClr>
                </a:solidFill>
                <a:latin typeface="华文中宋" panose="02010600040101010101" pitchFamily="2" charset="-122"/>
                <a:ea typeface="华文中宋" panose="02010600040101010101" pitchFamily="2" charset="-122"/>
              </a:rPr>
              <a:t>XXX</a:t>
            </a:r>
            <a:r>
              <a:rPr lang="zh-CN" altLang="en-US" sz="2200" dirty="0">
                <a:solidFill>
                  <a:schemeClr val="accent6">
                    <a:lumMod val="60000"/>
                    <a:lumOff val="40000"/>
                  </a:schemeClr>
                </a:solidFill>
                <a:latin typeface="华文中宋" panose="02010600040101010101" pitchFamily="2" charset="-122"/>
                <a:ea typeface="华文中宋" panose="02010600040101010101" pitchFamily="2" charset="-122"/>
              </a:rPr>
              <a:t>智能处理器</a:t>
            </a:r>
            <a:r>
              <a:rPr lang="zh-CN" altLang="en-US" sz="2200" dirty="0">
                <a:latin typeface="华文中宋" panose="02010600040101010101" pitchFamily="2" charset="-122"/>
                <a:ea typeface="华文中宋" panose="02010600040101010101" pitchFamily="2" charset="-122"/>
              </a:rPr>
              <a:t>优化后，这些算子的平均加速比达到了 </a:t>
            </a:r>
            <a:r>
              <a:rPr lang="en-US" altLang="zh-CN" sz="2200" dirty="0">
                <a:latin typeface="华文中宋" panose="02010600040101010101" pitchFamily="2" charset="-122"/>
                <a:ea typeface="华文中宋" panose="02010600040101010101" pitchFamily="2" charset="-122"/>
              </a:rPr>
              <a:t>44.48 </a:t>
            </a:r>
            <a:r>
              <a:rPr lang="zh-CN" altLang="en-US" sz="2200" dirty="0">
                <a:latin typeface="华文中宋" panose="02010600040101010101" pitchFamily="2" charset="-122"/>
                <a:ea typeface="华文中宋" panose="02010600040101010101" pitchFamily="2" charset="-122"/>
              </a:rPr>
              <a:t>倍。</a:t>
            </a:r>
          </a:p>
        </p:txBody>
      </p:sp>
    </p:spTree>
    <p:extLst>
      <p:ext uri="{BB962C8B-B14F-4D97-AF65-F5344CB8AC3E}">
        <p14:creationId xmlns:p14="http://schemas.microsoft.com/office/powerpoint/2010/main" val="31399981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D156C5-6C55-14C9-5042-98D6FD5969A6}"/>
              </a:ext>
            </a:extLst>
          </p:cNvPr>
          <p:cNvSpPr>
            <a:spLocks noGrp="1"/>
          </p:cNvSpPr>
          <p:nvPr>
            <p:ph type="title"/>
          </p:nvPr>
        </p:nvSpPr>
        <p:spPr/>
        <p:txBody>
          <a:bodyPr/>
          <a:lstStyle/>
          <a:p>
            <a:r>
              <a:rPr lang="zh-CN" altLang="en-US" dirty="0"/>
              <a:t>从必然王国进入自由王国</a:t>
            </a:r>
          </a:p>
        </p:txBody>
      </p:sp>
      <p:sp>
        <p:nvSpPr>
          <p:cNvPr id="4" name="内容占位符 3">
            <a:extLst>
              <a:ext uri="{FF2B5EF4-FFF2-40B4-BE49-F238E27FC236}">
                <a16:creationId xmlns:a16="http://schemas.microsoft.com/office/drawing/2014/main" id="{0C10DD89-A36B-FBF0-18D0-690D35A747DD}"/>
              </a:ext>
            </a:extLst>
          </p:cNvPr>
          <p:cNvSpPr>
            <a:spLocks noGrp="1"/>
          </p:cNvSpPr>
          <p:nvPr>
            <p:ph sz="half" idx="1"/>
          </p:nvPr>
        </p:nvSpPr>
        <p:spPr/>
        <p:txBody>
          <a:bodyPr/>
          <a:lstStyle/>
          <a:p>
            <a:pPr marL="0" indent="0" algn="ctr">
              <a:buNone/>
            </a:pPr>
            <a:r>
              <a:rPr lang="zh-CN" altLang="en-US" dirty="0"/>
              <a:t>摆脱枷锁</a:t>
            </a:r>
            <a:endParaRPr lang="en-US" altLang="zh-CN" dirty="0"/>
          </a:p>
          <a:p>
            <a:pPr marL="0" indent="0" algn="ctr">
              <a:buNone/>
            </a:pPr>
            <a:endParaRPr lang="en-US" altLang="zh-CN" dirty="0"/>
          </a:p>
          <a:p>
            <a:pPr>
              <a:buFont typeface="Comic Sans MS" panose="030F0702030302020204" pitchFamily="66" charset="0"/>
              <a:buChar char="×"/>
            </a:pPr>
            <a:r>
              <a:rPr lang="zh-CN" altLang="en-US" dirty="0"/>
              <a:t>凑字数</a:t>
            </a:r>
            <a:endParaRPr lang="en-US" altLang="zh-CN" dirty="0"/>
          </a:p>
          <a:p>
            <a:pPr>
              <a:buFont typeface="Comic Sans MS" panose="030F0702030302020204" pitchFamily="66" charset="0"/>
              <a:buChar char="×"/>
            </a:pPr>
            <a:r>
              <a:rPr lang="zh-CN" altLang="en-US" dirty="0"/>
              <a:t>故弄玄虚</a:t>
            </a:r>
            <a:endParaRPr lang="en-US" altLang="zh-CN" dirty="0"/>
          </a:p>
          <a:p>
            <a:pPr>
              <a:buFont typeface="Comic Sans MS" panose="030F0702030302020204" pitchFamily="66" charset="0"/>
              <a:buChar char="×"/>
            </a:pPr>
            <a:r>
              <a:rPr lang="zh-CN" altLang="en-US" dirty="0"/>
              <a:t>堆砌</a:t>
            </a:r>
            <a:r>
              <a:rPr lang="en-US" altLang="zh-CN" dirty="0" err="1"/>
              <a:t>PoW</a:t>
            </a:r>
            <a:endParaRPr lang="en-US" altLang="zh-CN" dirty="0"/>
          </a:p>
          <a:p>
            <a:pPr>
              <a:buFont typeface="Comic Sans MS" panose="030F0702030302020204" pitchFamily="66" charset="0"/>
              <a:buChar char="×"/>
            </a:pPr>
            <a:r>
              <a:rPr lang="zh-CN" altLang="en-US" dirty="0"/>
              <a:t>人为设立“阅读壁垒”</a:t>
            </a:r>
            <a:endParaRPr lang="en-US" altLang="zh-CN" dirty="0"/>
          </a:p>
        </p:txBody>
      </p:sp>
      <p:sp>
        <p:nvSpPr>
          <p:cNvPr id="5" name="内容占位符 4">
            <a:extLst>
              <a:ext uri="{FF2B5EF4-FFF2-40B4-BE49-F238E27FC236}">
                <a16:creationId xmlns:a16="http://schemas.microsoft.com/office/drawing/2014/main" id="{70C350EF-8E46-6821-86F0-C0C3EE86F92F}"/>
              </a:ext>
            </a:extLst>
          </p:cNvPr>
          <p:cNvSpPr>
            <a:spLocks noGrp="1"/>
          </p:cNvSpPr>
          <p:nvPr>
            <p:ph sz="half" idx="2"/>
          </p:nvPr>
        </p:nvSpPr>
        <p:spPr/>
        <p:txBody>
          <a:bodyPr/>
          <a:lstStyle/>
          <a:p>
            <a:pPr marL="0" indent="0" algn="ctr">
              <a:buNone/>
            </a:pPr>
            <a:r>
              <a:rPr lang="zh-CN" altLang="en-US" dirty="0"/>
              <a:t>写出优秀文章</a:t>
            </a:r>
            <a:endParaRPr lang="en-US" altLang="zh-CN" dirty="0"/>
          </a:p>
          <a:p>
            <a:pPr marL="0" indent="0" algn="ctr">
              <a:buNone/>
            </a:pPr>
            <a:endParaRPr lang="en-US" altLang="zh-CN" dirty="0"/>
          </a:p>
          <a:p>
            <a:pPr>
              <a:buFont typeface="Wingdings" panose="05000000000000000000" pitchFamily="2" charset="2"/>
              <a:buChar char="ü"/>
            </a:pPr>
            <a:r>
              <a:rPr lang="zh-CN" altLang="en-US" dirty="0"/>
              <a:t>先写长、再写短</a:t>
            </a:r>
            <a:endParaRPr lang="en-US" altLang="zh-CN" dirty="0"/>
          </a:p>
          <a:p>
            <a:pPr>
              <a:buFont typeface="Wingdings" panose="05000000000000000000" pitchFamily="2" charset="2"/>
              <a:buChar char="ü"/>
            </a:pPr>
            <a:r>
              <a:rPr lang="zh-CN" altLang="en-US" dirty="0"/>
              <a:t>概念清晰、准确</a:t>
            </a:r>
            <a:endParaRPr lang="en-US" altLang="zh-CN" dirty="0"/>
          </a:p>
          <a:p>
            <a:pPr>
              <a:buFont typeface="Wingdings" panose="05000000000000000000" pitchFamily="2" charset="2"/>
              <a:buChar char="ü"/>
            </a:pPr>
            <a:r>
              <a:rPr lang="zh-CN" altLang="en-US" dirty="0"/>
              <a:t>凝练出自己的学术观点</a:t>
            </a:r>
            <a:endParaRPr lang="en-US" altLang="zh-CN" dirty="0"/>
          </a:p>
          <a:p>
            <a:pPr>
              <a:buFont typeface="Wingdings" panose="05000000000000000000" pitchFamily="2" charset="2"/>
              <a:buChar char="ü"/>
            </a:pPr>
            <a:r>
              <a:rPr lang="zh-CN" altLang="en-US" dirty="0"/>
              <a:t>致力向世人传播自己的观点</a:t>
            </a:r>
          </a:p>
        </p:txBody>
      </p:sp>
    </p:spTree>
    <p:extLst>
      <p:ext uri="{BB962C8B-B14F-4D97-AF65-F5344CB8AC3E}">
        <p14:creationId xmlns:p14="http://schemas.microsoft.com/office/powerpoint/2010/main" val="5006432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F756DC74-3E16-D160-341E-D869322B4452}"/>
              </a:ext>
            </a:extLst>
          </p:cNvPr>
          <p:cNvSpPr>
            <a:spLocks noGrp="1"/>
          </p:cNvSpPr>
          <p:nvPr>
            <p:ph type="title"/>
          </p:nvPr>
        </p:nvSpPr>
        <p:spPr/>
        <p:txBody>
          <a:bodyPr/>
          <a:lstStyle/>
          <a:p>
            <a:r>
              <a:rPr lang="zh-CN" altLang="en-US" dirty="0"/>
              <a:t>答辩</a:t>
            </a:r>
          </a:p>
        </p:txBody>
      </p:sp>
      <p:sp>
        <p:nvSpPr>
          <p:cNvPr id="6" name="文本占位符 5">
            <a:extLst>
              <a:ext uri="{FF2B5EF4-FFF2-40B4-BE49-F238E27FC236}">
                <a16:creationId xmlns:a16="http://schemas.microsoft.com/office/drawing/2014/main" id="{88BD456B-14AD-5778-6851-D0F34935C1D6}"/>
              </a:ext>
            </a:extLst>
          </p:cNvPr>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40257168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92EBBE-906C-A860-1FC6-7DF061492DEF}"/>
              </a:ext>
            </a:extLst>
          </p:cNvPr>
          <p:cNvSpPr>
            <a:spLocks noGrp="1"/>
          </p:cNvSpPr>
          <p:nvPr>
            <p:ph type="title"/>
          </p:nvPr>
        </p:nvSpPr>
        <p:spPr/>
        <p:txBody>
          <a:bodyPr/>
          <a:lstStyle/>
          <a:p>
            <a:r>
              <a:rPr lang="zh-CN" altLang="en-US" dirty="0"/>
              <a:t>建立答辩委员会模型</a:t>
            </a:r>
          </a:p>
        </p:txBody>
      </p:sp>
      <p:sp>
        <p:nvSpPr>
          <p:cNvPr id="3" name="内容占位符 2">
            <a:extLst>
              <a:ext uri="{FF2B5EF4-FFF2-40B4-BE49-F238E27FC236}">
                <a16:creationId xmlns:a16="http://schemas.microsoft.com/office/drawing/2014/main" id="{53588D54-798B-7BFC-089E-38A84FF8A433}"/>
              </a:ext>
            </a:extLst>
          </p:cNvPr>
          <p:cNvSpPr>
            <a:spLocks noGrp="1"/>
          </p:cNvSpPr>
          <p:nvPr>
            <p:ph idx="1"/>
          </p:nvPr>
        </p:nvSpPr>
        <p:spPr/>
        <p:txBody>
          <a:bodyPr/>
          <a:lstStyle/>
          <a:p>
            <a:pPr marL="0" indent="0">
              <a:buNone/>
            </a:pPr>
            <a:r>
              <a:rPr lang="zh-CN" altLang="en-US" dirty="0"/>
              <a:t>听众是谁？</a:t>
            </a:r>
            <a:endParaRPr lang="en-US" altLang="zh-CN" dirty="0"/>
          </a:p>
          <a:p>
            <a:pPr lvl="1"/>
            <a:r>
              <a:rPr lang="zh-CN" altLang="en-US" dirty="0"/>
              <a:t>了解答辩委员会专家都有谁</a:t>
            </a:r>
            <a:endParaRPr lang="en-US" altLang="zh-CN" dirty="0"/>
          </a:p>
          <a:p>
            <a:pPr lvl="1"/>
            <a:r>
              <a:rPr lang="zh-CN" altLang="en-US" dirty="0"/>
              <a:t>了解专家的研究领域和研究经历，推测其知识背景</a:t>
            </a:r>
            <a:endParaRPr lang="en-US" altLang="zh-CN" dirty="0"/>
          </a:p>
          <a:p>
            <a:pPr marL="0" indent="0">
              <a:buNone/>
            </a:pPr>
            <a:endParaRPr lang="en-US" altLang="zh-CN" dirty="0"/>
          </a:p>
          <a:p>
            <a:pPr marL="0" indent="0">
              <a:buNone/>
            </a:pPr>
            <a:r>
              <a:rPr lang="zh-CN" altLang="en-US" dirty="0"/>
              <a:t>听众的目的是什么？</a:t>
            </a:r>
            <a:endParaRPr lang="en-US" altLang="zh-CN" dirty="0"/>
          </a:p>
          <a:p>
            <a:pPr lvl="1"/>
            <a:r>
              <a:rPr lang="zh-CN" altLang="en-US" dirty="0"/>
              <a:t>在听汇报的同时，翻阅论文</a:t>
            </a:r>
            <a:endParaRPr lang="en-US" altLang="zh-CN" dirty="0"/>
          </a:p>
          <a:p>
            <a:pPr lvl="1"/>
            <a:r>
              <a:rPr lang="en-US" altLang="zh-CN" dirty="0"/>
              <a:t>30/45</a:t>
            </a:r>
            <a:r>
              <a:rPr lang="zh-CN" altLang="en-US" dirty="0"/>
              <a:t>分钟之后，必须向你提出有深度、有见解的问题</a:t>
            </a:r>
            <a:endParaRPr lang="en-US" altLang="zh-CN" dirty="0"/>
          </a:p>
          <a:p>
            <a:pPr lvl="1"/>
            <a:r>
              <a:rPr lang="zh-CN" altLang="en-US" dirty="0"/>
              <a:t>提出建设性的改进意见</a:t>
            </a:r>
            <a:endParaRPr lang="en-US" altLang="zh-CN" dirty="0"/>
          </a:p>
          <a:p>
            <a:pPr lvl="1"/>
            <a:r>
              <a:rPr lang="zh-CN" altLang="en-US" dirty="0"/>
              <a:t>对你的理论基础、知识系统、工作能力进行评判</a:t>
            </a:r>
          </a:p>
        </p:txBody>
      </p:sp>
    </p:spTree>
    <p:extLst>
      <p:ext uri="{BB962C8B-B14F-4D97-AF65-F5344CB8AC3E}">
        <p14:creationId xmlns:p14="http://schemas.microsoft.com/office/powerpoint/2010/main" val="18565493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92EBBE-906C-A860-1FC6-7DF061492DEF}"/>
              </a:ext>
            </a:extLst>
          </p:cNvPr>
          <p:cNvSpPr>
            <a:spLocks noGrp="1"/>
          </p:cNvSpPr>
          <p:nvPr>
            <p:ph type="title"/>
          </p:nvPr>
        </p:nvSpPr>
        <p:spPr/>
        <p:txBody>
          <a:bodyPr/>
          <a:lstStyle/>
          <a:p>
            <a:r>
              <a:rPr lang="zh-CN" altLang="en-US" dirty="0"/>
              <a:t>建立答辩委员会模型</a:t>
            </a:r>
          </a:p>
        </p:txBody>
      </p:sp>
      <p:sp>
        <p:nvSpPr>
          <p:cNvPr id="3" name="内容占位符 2">
            <a:extLst>
              <a:ext uri="{FF2B5EF4-FFF2-40B4-BE49-F238E27FC236}">
                <a16:creationId xmlns:a16="http://schemas.microsoft.com/office/drawing/2014/main" id="{53588D54-798B-7BFC-089E-38A84FF8A433}"/>
              </a:ext>
            </a:extLst>
          </p:cNvPr>
          <p:cNvSpPr>
            <a:spLocks noGrp="1"/>
          </p:cNvSpPr>
          <p:nvPr>
            <p:ph sz="half" idx="1"/>
          </p:nvPr>
        </p:nvSpPr>
        <p:spPr/>
        <p:txBody>
          <a:bodyPr>
            <a:normAutofit/>
          </a:bodyPr>
          <a:lstStyle/>
          <a:p>
            <a:pPr marL="0" indent="0">
              <a:buNone/>
            </a:pPr>
            <a:r>
              <a:rPr lang="zh-CN" altLang="en-US" dirty="0"/>
              <a:t>听众希望听到什么？</a:t>
            </a:r>
            <a:endParaRPr lang="en-US" altLang="zh-CN" dirty="0"/>
          </a:p>
          <a:p>
            <a:pPr lvl="1"/>
            <a:r>
              <a:rPr lang="zh-CN" altLang="en-US" dirty="0"/>
              <a:t>有教育性、闻所未闻的内容</a:t>
            </a:r>
            <a:endParaRPr lang="en-US" altLang="zh-CN" dirty="0"/>
          </a:p>
          <a:p>
            <a:pPr lvl="1"/>
            <a:r>
              <a:rPr lang="zh-CN" altLang="en-US" dirty="0"/>
              <a:t>有思想性、引人深思的内容</a:t>
            </a:r>
            <a:endParaRPr lang="en-US" altLang="zh-CN" dirty="0"/>
          </a:p>
          <a:p>
            <a:pPr lvl="1"/>
            <a:r>
              <a:rPr lang="zh-CN" altLang="en-US" dirty="0"/>
              <a:t>有关联性、直抒胸臆的内容</a:t>
            </a:r>
            <a:endParaRPr lang="en-US" altLang="zh-CN" dirty="0"/>
          </a:p>
          <a:p>
            <a:pPr lvl="1"/>
            <a:r>
              <a:rPr lang="zh-CN" altLang="en-US" dirty="0"/>
              <a:t>凝练的科学抽象</a:t>
            </a:r>
            <a:endParaRPr lang="en-US" altLang="zh-CN" dirty="0"/>
          </a:p>
        </p:txBody>
      </p:sp>
      <p:sp>
        <p:nvSpPr>
          <p:cNvPr id="4" name="内容占位符 3">
            <a:extLst>
              <a:ext uri="{FF2B5EF4-FFF2-40B4-BE49-F238E27FC236}">
                <a16:creationId xmlns:a16="http://schemas.microsoft.com/office/drawing/2014/main" id="{4EB662CF-3ECD-C141-F22E-EA067464E218}"/>
              </a:ext>
            </a:extLst>
          </p:cNvPr>
          <p:cNvSpPr>
            <a:spLocks noGrp="1"/>
          </p:cNvSpPr>
          <p:nvPr>
            <p:ph sz="half" idx="2"/>
          </p:nvPr>
        </p:nvSpPr>
        <p:spPr/>
        <p:txBody>
          <a:bodyPr>
            <a:normAutofit/>
          </a:bodyPr>
          <a:lstStyle/>
          <a:p>
            <a:pPr marL="0" indent="0">
              <a:buNone/>
            </a:pPr>
            <a:r>
              <a:rPr lang="zh-CN" altLang="en-US" dirty="0"/>
              <a:t>听众讨厌听到什么？</a:t>
            </a:r>
            <a:endParaRPr lang="en-US" altLang="zh-CN" dirty="0"/>
          </a:p>
          <a:p>
            <a:pPr lvl="1"/>
            <a:r>
              <a:rPr lang="zh-CN" altLang="en-US" dirty="0"/>
              <a:t>人尽皆知的内容</a:t>
            </a:r>
            <a:endParaRPr lang="en-US" altLang="zh-CN" dirty="0"/>
          </a:p>
          <a:p>
            <a:pPr lvl="1"/>
            <a:r>
              <a:rPr lang="zh-CN" altLang="en-US" dirty="0"/>
              <a:t>思想浅薄的内容</a:t>
            </a:r>
            <a:endParaRPr lang="en-US" altLang="zh-CN" dirty="0"/>
          </a:p>
          <a:p>
            <a:pPr lvl="1"/>
            <a:r>
              <a:rPr lang="zh-CN" altLang="en-US" dirty="0"/>
              <a:t>与答辩主题无关的内容</a:t>
            </a:r>
            <a:endParaRPr lang="en-US" altLang="zh-CN" dirty="0"/>
          </a:p>
          <a:p>
            <a:pPr lvl="1"/>
            <a:r>
              <a:rPr lang="zh-CN" altLang="en-US" dirty="0"/>
              <a:t>堆砌的旁证材料</a:t>
            </a:r>
          </a:p>
        </p:txBody>
      </p:sp>
    </p:spTree>
    <p:extLst>
      <p:ext uri="{BB962C8B-B14F-4D97-AF65-F5344CB8AC3E}">
        <p14:creationId xmlns:p14="http://schemas.microsoft.com/office/powerpoint/2010/main" val="41331646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92EBBE-906C-A860-1FC6-7DF061492DEF}"/>
              </a:ext>
            </a:extLst>
          </p:cNvPr>
          <p:cNvSpPr>
            <a:spLocks noGrp="1"/>
          </p:cNvSpPr>
          <p:nvPr>
            <p:ph type="title"/>
          </p:nvPr>
        </p:nvSpPr>
        <p:spPr/>
        <p:txBody>
          <a:bodyPr/>
          <a:lstStyle/>
          <a:p>
            <a:pPr marL="0" indent="0">
              <a:buNone/>
            </a:pPr>
            <a:r>
              <a:rPr lang="zh-CN" altLang="en-US" dirty="0"/>
              <a:t>如何回答问题</a:t>
            </a:r>
            <a:endParaRPr lang="en-US" altLang="zh-CN" dirty="0"/>
          </a:p>
        </p:txBody>
      </p:sp>
      <p:sp>
        <p:nvSpPr>
          <p:cNvPr id="3" name="内容占位符 2">
            <a:extLst>
              <a:ext uri="{FF2B5EF4-FFF2-40B4-BE49-F238E27FC236}">
                <a16:creationId xmlns:a16="http://schemas.microsoft.com/office/drawing/2014/main" id="{53588D54-798B-7BFC-089E-38A84FF8A433}"/>
              </a:ext>
            </a:extLst>
          </p:cNvPr>
          <p:cNvSpPr>
            <a:spLocks noGrp="1"/>
          </p:cNvSpPr>
          <p:nvPr>
            <p:ph idx="1"/>
          </p:nvPr>
        </p:nvSpPr>
        <p:spPr>
          <a:xfrm>
            <a:off x="838200" y="1825625"/>
            <a:ext cx="10927080" cy="4900295"/>
          </a:xfrm>
        </p:spPr>
        <p:txBody>
          <a:bodyPr>
            <a:normAutofit/>
          </a:bodyPr>
          <a:lstStyle/>
          <a:p>
            <a:pPr marL="0" indent="0">
              <a:buNone/>
            </a:pPr>
            <a:r>
              <a:rPr lang="zh-CN" altLang="en-US" dirty="0"/>
              <a:t>你才是你自己工作领域的第一专家</a:t>
            </a:r>
            <a:endParaRPr lang="en-US" altLang="zh-CN" dirty="0"/>
          </a:p>
          <a:p>
            <a:pPr marL="0" indent="0">
              <a:buNone/>
            </a:pPr>
            <a:r>
              <a:rPr lang="zh-CN" altLang="en-US" dirty="0"/>
              <a:t>保持谦逊，积极向其他专家学习；保留自己的学术立场</a:t>
            </a:r>
            <a:endParaRPr lang="en-US" altLang="zh-CN" dirty="0"/>
          </a:p>
          <a:p>
            <a:pPr marL="0" indent="0">
              <a:buNone/>
            </a:pPr>
            <a:r>
              <a:rPr lang="zh-CN" altLang="en-US" dirty="0"/>
              <a:t>答：专家有疑惑的，耐心进行解释</a:t>
            </a:r>
            <a:endParaRPr lang="en-US" altLang="zh-CN" dirty="0"/>
          </a:p>
          <a:p>
            <a:pPr lvl="1"/>
            <a:r>
              <a:rPr lang="zh-CN" altLang="en-US" sz="2000" dirty="0"/>
              <a:t>例问：</a:t>
            </a:r>
            <a:r>
              <a:rPr lang="zh-CN" altLang="en-US" sz="2000" dirty="0">
                <a:latin typeface="华文中宋" panose="02010600040101010101" pitchFamily="2" charset="-122"/>
                <a:ea typeface="华文中宋" panose="02010600040101010101" pitchFamily="2" charset="-122"/>
              </a:rPr>
              <a:t>前文提到理论性能提升为</a:t>
            </a:r>
            <a:r>
              <a:rPr lang="en-US" altLang="zh-CN" sz="2000" dirty="0">
                <a:latin typeface="华文中宋" panose="02010600040101010101" pitchFamily="2" charset="-122"/>
                <a:ea typeface="华文中宋" panose="02010600040101010101" pitchFamily="2" charset="-122"/>
              </a:rPr>
              <a:t>32</a:t>
            </a:r>
            <a:r>
              <a:rPr lang="zh-CN" altLang="en-US" sz="2000" dirty="0">
                <a:latin typeface="华文中宋" panose="02010600040101010101" pitchFamily="2" charset="-122"/>
                <a:ea typeface="华文中宋" panose="02010600040101010101" pitchFamily="2" charset="-122"/>
              </a:rPr>
              <a:t>倍，实测提升</a:t>
            </a:r>
            <a:r>
              <a:rPr lang="en-US" altLang="zh-CN" sz="2000" dirty="0">
                <a:latin typeface="华文中宋" panose="02010600040101010101" pitchFamily="2" charset="-122"/>
                <a:ea typeface="华文中宋" panose="02010600040101010101" pitchFamily="2" charset="-122"/>
              </a:rPr>
              <a:t>40</a:t>
            </a:r>
            <a:r>
              <a:rPr lang="zh-CN" altLang="en-US" sz="2000" dirty="0">
                <a:latin typeface="华文中宋" panose="02010600040101010101" pitchFamily="2" charset="-122"/>
                <a:ea typeface="华文中宋" panose="02010600040101010101" pitchFamily="2" charset="-122"/>
              </a:rPr>
              <a:t>倍，超额提升来自哪里？</a:t>
            </a:r>
            <a:endParaRPr lang="en-US" altLang="zh-CN" sz="2000" dirty="0">
              <a:latin typeface="华文中宋" panose="02010600040101010101" pitchFamily="2" charset="-122"/>
              <a:ea typeface="华文中宋" panose="02010600040101010101" pitchFamily="2" charset="-122"/>
            </a:endParaRPr>
          </a:p>
          <a:p>
            <a:pPr lvl="1"/>
            <a:r>
              <a:rPr lang="zh-CN" altLang="en-US" sz="2000" dirty="0"/>
              <a:t>答：</a:t>
            </a:r>
            <a:r>
              <a:rPr lang="en-US" altLang="zh-CN" sz="2000" dirty="0">
                <a:latin typeface="华文中宋" panose="02010600040101010101" pitchFamily="2" charset="-122"/>
                <a:ea typeface="华文中宋" panose="02010600040101010101" pitchFamily="2" charset="-122"/>
              </a:rPr>
              <a:t>32</a:t>
            </a:r>
            <a:r>
              <a:rPr lang="zh-CN" altLang="en-US" sz="2000" dirty="0">
                <a:latin typeface="华文中宋" panose="02010600040101010101" pitchFamily="2" charset="-122"/>
                <a:ea typeface="华文中宋" panose="02010600040101010101" pitchFamily="2" charset="-122"/>
              </a:rPr>
              <a:t>倍是只考虑了计算性能的模型；我们的优化还降低了访存延迟的影响。</a:t>
            </a:r>
            <a:endParaRPr lang="en-US" altLang="zh-CN" sz="2000" dirty="0">
              <a:latin typeface="华文中宋" panose="02010600040101010101" pitchFamily="2" charset="-122"/>
              <a:ea typeface="华文中宋" panose="02010600040101010101" pitchFamily="2" charset="-122"/>
            </a:endParaRPr>
          </a:p>
          <a:p>
            <a:pPr marL="0" indent="0">
              <a:buNone/>
            </a:pPr>
            <a:r>
              <a:rPr lang="zh-CN" altLang="en-US" dirty="0"/>
              <a:t>辩：专家有不同观点的，与其交换观点</a:t>
            </a:r>
            <a:endParaRPr lang="en-US" altLang="zh-CN" dirty="0"/>
          </a:p>
          <a:p>
            <a:pPr lvl="1"/>
            <a:r>
              <a:rPr lang="zh-CN" altLang="en-US" sz="2000" dirty="0"/>
              <a:t>例问：</a:t>
            </a:r>
            <a:r>
              <a:rPr lang="zh-CN" altLang="en-US" sz="2000" dirty="0">
                <a:latin typeface="华文中宋" panose="02010600040101010101" pitchFamily="2" charset="-122"/>
                <a:ea typeface="华文中宋" panose="02010600040101010101" pitchFamily="2" charset="-122"/>
              </a:rPr>
              <a:t>你提出的分形编程模型，与</a:t>
            </a:r>
            <a:r>
              <a:rPr lang="en-US" altLang="zh-CN" sz="2000" dirty="0">
                <a:latin typeface="华文中宋" panose="02010600040101010101" pitchFamily="2" charset="-122"/>
                <a:ea typeface="华文中宋" panose="02010600040101010101" pitchFamily="2" charset="-122"/>
              </a:rPr>
              <a:t>SPMD</a:t>
            </a:r>
            <a:r>
              <a:rPr lang="zh-CN" altLang="en-US" sz="2000" dirty="0">
                <a:latin typeface="华文中宋" panose="02010600040101010101" pitchFamily="2" charset="-122"/>
                <a:ea typeface="华文中宋" panose="02010600040101010101" pitchFamily="2" charset="-122"/>
              </a:rPr>
              <a:t>有什么区别？</a:t>
            </a:r>
            <a:endParaRPr lang="en-US" altLang="zh-CN" sz="2000" dirty="0">
              <a:latin typeface="华文中宋" panose="02010600040101010101" pitchFamily="2" charset="-122"/>
              <a:ea typeface="华文中宋" panose="02010600040101010101" pitchFamily="2" charset="-122"/>
            </a:endParaRPr>
          </a:p>
          <a:p>
            <a:pPr lvl="1"/>
            <a:r>
              <a:rPr lang="zh-CN" altLang="en-US" sz="2000" dirty="0"/>
              <a:t>答：</a:t>
            </a:r>
            <a:r>
              <a:rPr lang="zh-CN" altLang="en-US" sz="2000" dirty="0">
                <a:latin typeface="华文中宋" panose="02010600040101010101" pitchFamily="2" charset="-122"/>
                <a:ea typeface="华文中宋" panose="02010600040101010101" pitchFamily="2" charset="-122"/>
              </a:rPr>
              <a:t>确实可以发现，分形编程属于</a:t>
            </a:r>
            <a:r>
              <a:rPr lang="en-US" altLang="zh-CN" sz="2000" dirty="0">
                <a:latin typeface="华文中宋" panose="02010600040101010101" pitchFamily="2" charset="-122"/>
                <a:ea typeface="华文中宋" panose="02010600040101010101" pitchFamily="2" charset="-122"/>
              </a:rPr>
              <a:t>SPMD</a:t>
            </a:r>
            <a:r>
              <a:rPr lang="zh-CN" altLang="en-US" sz="2000" dirty="0">
                <a:latin typeface="华文中宋" panose="02010600040101010101" pitchFamily="2" charset="-122"/>
                <a:ea typeface="华文中宋" panose="02010600040101010101" pitchFamily="2" charset="-122"/>
              </a:rPr>
              <a:t>的概念范畴。</a:t>
            </a:r>
            <a:endParaRPr lang="en-US" altLang="zh-CN" sz="2000" dirty="0">
              <a:latin typeface="华文中宋" panose="02010600040101010101" pitchFamily="2" charset="-122"/>
              <a:ea typeface="华文中宋" panose="02010600040101010101" pitchFamily="2" charset="-122"/>
            </a:endParaRPr>
          </a:p>
          <a:p>
            <a:pPr lvl="1"/>
            <a:r>
              <a:rPr lang="zh-CN" altLang="en-US" sz="2000" dirty="0">
                <a:latin typeface="华文中宋" panose="02010600040101010101" pitchFamily="2" charset="-122"/>
                <a:ea typeface="华文中宋" panose="02010600040101010101" pitchFamily="2" charset="-122"/>
              </a:rPr>
              <a:t>　　但是，</a:t>
            </a:r>
            <a:r>
              <a:rPr lang="en-US" altLang="zh-CN" sz="2000" dirty="0">
                <a:latin typeface="华文中宋" panose="02010600040101010101" pitchFamily="2" charset="-122"/>
                <a:ea typeface="华文中宋" panose="02010600040101010101" pitchFamily="2" charset="-122"/>
              </a:rPr>
              <a:t>SPMD</a:t>
            </a:r>
            <a:r>
              <a:rPr lang="zh-CN" altLang="en-US" sz="2000" dirty="0">
                <a:latin typeface="华文中宋" panose="02010600040101010101" pitchFamily="2" charset="-122"/>
                <a:ea typeface="华文中宋" panose="02010600040101010101" pitchFamily="2" charset="-122"/>
              </a:rPr>
              <a:t>将并行系统视作扁平的，它反对的是多个执行单元之间的程序差异；</a:t>
            </a:r>
            <a:endParaRPr lang="en-US" altLang="zh-CN" sz="2000" dirty="0">
              <a:latin typeface="华文中宋" panose="02010600040101010101" pitchFamily="2" charset="-122"/>
              <a:ea typeface="华文中宋" panose="02010600040101010101" pitchFamily="2" charset="-122"/>
            </a:endParaRPr>
          </a:p>
          <a:p>
            <a:pPr lvl="1"/>
            <a:r>
              <a:rPr lang="zh-CN" altLang="en-US" sz="2000" dirty="0">
                <a:latin typeface="华文中宋" panose="02010600040101010101" pitchFamily="2" charset="-122"/>
                <a:ea typeface="华文中宋" panose="02010600040101010101" pitchFamily="2" charset="-122"/>
              </a:rPr>
              <a:t>　　分形编程将并行系统视作层次化的，它反对的是多个层次结构之间的程序差异。</a:t>
            </a:r>
            <a:endParaRPr lang="en-US" altLang="zh-CN" sz="2000" dirty="0">
              <a:latin typeface="华文中宋" panose="02010600040101010101" pitchFamily="2" charset="-122"/>
              <a:ea typeface="华文中宋" panose="02010600040101010101" pitchFamily="2" charset="-122"/>
            </a:endParaRPr>
          </a:p>
          <a:p>
            <a:pPr lvl="1"/>
            <a:r>
              <a:rPr lang="zh-CN" altLang="en-US" sz="2000" dirty="0">
                <a:latin typeface="华文中宋" panose="02010600040101010101" pitchFamily="2" charset="-122"/>
                <a:ea typeface="华文中宋" panose="02010600040101010101" pitchFamily="2" charset="-122"/>
              </a:rPr>
              <a:t>　　因此我认为它们是不同的学术概念。</a:t>
            </a:r>
            <a:endParaRPr lang="en-US" altLang="zh-CN"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40218240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92EBBE-906C-A860-1FC6-7DF061492DEF}"/>
              </a:ext>
            </a:extLst>
          </p:cNvPr>
          <p:cNvSpPr>
            <a:spLocks noGrp="1"/>
          </p:cNvSpPr>
          <p:nvPr>
            <p:ph type="title"/>
          </p:nvPr>
        </p:nvSpPr>
        <p:spPr/>
        <p:txBody>
          <a:bodyPr/>
          <a:lstStyle/>
          <a:p>
            <a:r>
              <a:rPr lang="zh-CN" altLang="en-US" dirty="0"/>
              <a:t>答辩准备</a:t>
            </a:r>
          </a:p>
        </p:txBody>
      </p:sp>
      <p:sp>
        <p:nvSpPr>
          <p:cNvPr id="3" name="内容占位符 2">
            <a:extLst>
              <a:ext uri="{FF2B5EF4-FFF2-40B4-BE49-F238E27FC236}">
                <a16:creationId xmlns:a16="http://schemas.microsoft.com/office/drawing/2014/main" id="{53588D54-798B-7BFC-089E-38A84FF8A433}"/>
              </a:ext>
            </a:extLst>
          </p:cNvPr>
          <p:cNvSpPr>
            <a:spLocks noGrp="1"/>
          </p:cNvSpPr>
          <p:nvPr>
            <p:ph idx="1"/>
          </p:nvPr>
        </p:nvSpPr>
        <p:spPr/>
        <p:txBody>
          <a:bodyPr/>
          <a:lstStyle/>
          <a:p>
            <a:r>
              <a:rPr lang="zh-CN" altLang="en-US" dirty="0"/>
              <a:t>穿着简单得体</a:t>
            </a:r>
            <a:endParaRPr lang="en-US" altLang="zh-CN" dirty="0"/>
          </a:p>
          <a:p>
            <a:endParaRPr lang="en-US" altLang="zh-CN" dirty="0"/>
          </a:p>
        </p:txBody>
      </p:sp>
    </p:spTree>
    <p:extLst>
      <p:ext uri="{BB962C8B-B14F-4D97-AF65-F5344CB8AC3E}">
        <p14:creationId xmlns:p14="http://schemas.microsoft.com/office/powerpoint/2010/main" val="194734621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25">
      <a:dk1>
        <a:sysClr val="windowText" lastClr="000000"/>
      </a:dk1>
      <a:lt1>
        <a:sysClr val="window" lastClr="FFFFFF"/>
      </a:lt1>
      <a:dk2>
        <a:srgbClr val="1F497D"/>
      </a:dk2>
      <a:lt2>
        <a:srgbClr val="EEECE1"/>
      </a:lt2>
      <a:accent1>
        <a:srgbClr val="FFFFFF"/>
      </a:accent1>
      <a:accent2>
        <a:srgbClr val="FFFFFF"/>
      </a:accent2>
      <a:accent3>
        <a:srgbClr val="FFFFFF"/>
      </a:accent3>
      <a:accent4>
        <a:srgbClr val="FFFFFF"/>
      </a:accent4>
      <a:accent5>
        <a:srgbClr val="FFFFFF"/>
      </a:accent5>
      <a:accent6>
        <a:srgbClr val="576868"/>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12621</TotalTime>
  <Words>10493</Words>
  <Application>Microsoft Office PowerPoint</Application>
  <PresentationFormat>宽屏</PresentationFormat>
  <Paragraphs>832</Paragraphs>
  <Slides>107</Slides>
  <Notes>26</Notes>
  <HiddenSlides>0</HiddenSlides>
  <MMClips>0</MMClips>
  <ScaleCrop>false</ScaleCrop>
  <HeadingPairs>
    <vt:vector size="8" baseType="variant">
      <vt:variant>
        <vt:lpstr>已用的字体</vt:lpstr>
      </vt:variant>
      <vt:variant>
        <vt:i4>12</vt:i4>
      </vt:variant>
      <vt:variant>
        <vt:lpstr>主题</vt:lpstr>
      </vt:variant>
      <vt:variant>
        <vt:i4>3</vt:i4>
      </vt:variant>
      <vt:variant>
        <vt:lpstr>嵌入 OLE 服务器</vt:lpstr>
      </vt:variant>
      <vt:variant>
        <vt:i4>0</vt:i4>
      </vt:variant>
      <vt:variant>
        <vt:lpstr>幻灯片标题</vt:lpstr>
      </vt:variant>
      <vt:variant>
        <vt:i4>107</vt:i4>
      </vt:variant>
    </vt:vector>
  </HeadingPairs>
  <TitlesOfParts>
    <vt:vector size="122" baseType="lpstr">
      <vt:lpstr>等线</vt:lpstr>
      <vt:lpstr>仿宋</vt:lpstr>
      <vt:lpstr>华文楷体</vt:lpstr>
      <vt:lpstr>华文中宋</vt:lpstr>
      <vt:lpstr>微软雅黑</vt:lpstr>
      <vt:lpstr>幼圆</vt:lpstr>
      <vt:lpstr>Arial</vt:lpstr>
      <vt:lpstr>Calibri</vt:lpstr>
      <vt:lpstr>Cambria Math</vt:lpstr>
      <vt:lpstr>Comic Sans MS</vt:lpstr>
      <vt:lpstr>Times New Roman</vt:lpstr>
      <vt:lpstr>Wingdings</vt:lpstr>
      <vt:lpstr>Office 主题​​</vt:lpstr>
      <vt:lpstr>Contents Slide Master</vt:lpstr>
      <vt:lpstr>1_Office 主题​​</vt:lpstr>
      <vt:lpstr>故意撰写高质量学位论文</vt:lpstr>
      <vt:lpstr>普遍性的问题</vt:lpstr>
      <vt:lpstr>我们的写作教育</vt:lpstr>
      <vt:lpstr>徐志伟：“觉醒与开窍”</vt:lpstr>
      <vt:lpstr>朝鲁：“套路论”</vt:lpstr>
      <vt:lpstr>朝鲁：“套路论”</vt:lpstr>
      <vt:lpstr>我：“意识论”</vt:lpstr>
      <vt:lpstr>我：“意识论”</vt:lpstr>
      <vt:lpstr>我：“意识论”</vt:lpstr>
      <vt:lpstr>认识使命</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我们的使命</vt:lpstr>
      <vt:lpstr>成败在于传播！</vt:lpstr>
      <vt:lpstr>不科学抽象：造梗</vt:lpstr>
      <vt:lpstr>科学抽象</vt:lpstr>
      <vt:lpstr>小结</vt:lpstr>
      <vt:lpstr>研究的品味</vt:lpstr>
      <vt:lpstr>错误认知 1</vt:lpstr>
      <vt:lpstr>错误认知 2</vt:lpstr>
      <vt:lpstr>错误认知 3</vt:lpstr>
      <vt:lpstr>错误认知 4</vt:lpstr>
      <vt:lpstr>好的学术品位</vt:lpstr>
      <vt:lpstr>好的品味：约束</vt:lpstr>
      <vt:lpstr>好的品位：惊喜</vt:lpstr>
      <vt:lpstr>好的品味：低复杂度</vt:lpstr>
      <vt:lpstr>PowerPoint 演示文稿</vt:lpstr>
      <vt:lpstr>建立核心论点</vt:lpstr>
      <vt:lpstr>案例1</vt:lpstr>
      <vt:lpstr>案例1</vt:lpstr>
      <vt:lpstr>案例1</vt:lpstr>
      <vt:lpstr>案例1</vt:lpstr>
      <vt:lpstr>案例1</vt:lpstr>
      <vt:lpstr>案例1</vt:lpstr>
      <vt:lpstr>案例1</vt:lpstr>
      <vt:lpstr>案例1</vt:lpstr>
      <vt:lpstr>案例1</vt:lpstr>
      <vt:lpstr>案例1</vt:lpstr>
      <vt:lpstr>案例1</vt:lpstr>
      <vt:lpstr>案例1</vt:lpstr>
      <vt:lpstr>案例2</vt:lpstr>
      <vt:lpstr>案例2</vt:lpstr>
      <vt:lpstr>案例2</vt:lpstr>
      <vt:lpstr>案例2</vt:lpstr>
      <vt:lpstr>案例2</vt:lpstr>
      <vt:lpstr>案例2</vt:lpstr>
      <vt:lpstr>练习学术写作</vt:lpstr>
      <vt:lpstr>共性问题</vt:lpstr>
      <vt:lpstr>PowerPoint 演示文稿</vt:lpstr>
      <vt:lpstr>作者模型</vt:lpstr>
      <vt:lpstr>作者模型</vt:lpstr>
      <vt:lpstr>读者模型</vt:lpstr>
      <vt:lpstr>写作意识</vt:lpstr>
      <vt:lpstr>写作意识</vt:lpstr>
      <vt:lpstr>写作的三个阶段</vt:lpstr>
      <vt:lpstr>从临摹开始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真实例子</vt:lpstr>
      <vt:lpstr>真实例子</vt:lpstr>
      <vt:lpstr>真实例子</vt:lpstr>
      <vt:lpstr>真实例子</vt:lpstr>
      <vt:lpstr>真实例子</vt:lpstr>
      <vt:lpstr>真实例子</vt:lpstr>
      <vt:lpstr>真实例子</vt:lpstr>
      <vt:lpstr>真实例子</vt:lpstr>
      <vt:lpstr>真实例子</vt:lpstr>
      <vt:lpstr>真实例子</vt:lpstr>
      <vt:lpstr>真实例子</vt:lpstr>
      <vt:lpstr>真实例子</vt:lpstr>
      <vt:lpstr>真实例子</vt:lpstr>
      <vt:lpstr>真实例子</vt:lpstr>
      <vt:lpstr>从必然王国进入自由王国</vt:lpstr>
      <vt:lpstr>答辩</vt:lpstr>
      <vt:lpstr>建立答辩委员会模型</vt:lpstr>
      <vt:lpstr>建立答辩委员会模型</vt:lpstr>
      <vt:lpstr>如何回答问题</vt:lpstr>
      <vt:lpstr>答辩准备</vt:lpstr>
      <vt:lpstr>答辩准备</vt:lpstr>
      <vt:lpstr>PowerPoint 演示文稿</vt:lpstr>
      <vt:lpstr>PowerPoint 演示文稿</vt:lpstr>
      <vt:lpstr>PowerPoint 演示文稿</vt:lpstr>
      <vt:lpstr>工程实际问题</vt:lpstr>
      <vt:lpstr>答辩准备</vt:lpstr>
      <vt:lpstr>答辩准备</vt:lpstr>
      <vt:lpstr>祝毕业顺利，前程似锦！</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Sr Aean</dc:creator>
  <cp:lastModifiedBy>Aean Sr</cp:lastModifiedBy>
  <cp:revision>49</cp:revision>
  <dcterms:created xsi:type="dcterms:W3CDTF">2023-05-02T15:28:29Z</dcterms:created>
  <dcterms:modified xsi:type="dcterms:W3CDTF">2025-03-13T03:45:04Z</dcterms:modified>
</cp:coreProperties>
</file>